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4" r:id="rId2"/>
  </p:sldMasterIdLst>
  <p:notesMasterIdLst>
    <p:notesMasterId r:id="rId18"/>
  </p:notesMasterIdLst>
  <p:sldIdLst>
    <p:sldId id="287" r:id="rId3"/>
    <p:sldId id="283" r:id="rId4"/>
    <p:sldId id="284" r:id="rId5"/>
    <p:sldId id="285" r:id="rId6"/>
    <p:sldId id="280" r:id="rId7"/>
    <p:sldId id="258" r:id="rId8"/>
    <p:sldId id="288" r:id="rId9"/>
    <p:sldId id="289" r:id="rId10"/>
    <p:sldId id="274" r:id="rId11"/>
    <p:sldId id="278" r:id="rId12"/>
    <p:sldId id="291" r:id="rId13"/>
    <p:sldId id="290" r:id="rId14"/>
    <p:sldId id="275" r:id="rId15"/>
    <p:sldId id="272" r:id="rId16"/>
    <p:sldId id="286" r:id="rId17"/>
  </p:sldIdLst>
  <p:sldSz cx="9144000" cy="5143500" type="screen16x9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86" userDrawn="1">
          <p15:clr>
            <a:srgbClr val="A4A3A4"/>
          </p15:clr>
        </p15:guide>
        <p15:guide id="2" pos="5307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2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900"/>
    <a:srgbClr val="FF5F00"/>
    <a:srgbClr val="AFAFAF"/>
    <a:srgbClr val="BDD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8"/>
    <p:restoredTop sz="68946" autoAdjust="0"/>
  </p:normalViewPr>
  <p:slideViewPr>
    <p:cSldViewPr snapToGrid="0">
      <p:cViewPr varScale="1">
        <p:scale>
          <a:sx n="141" d="100"/>
          <a:sy n="141" d="100"/>
        </p:scale>
        <p:origin x="1416" y="184"/>
      </p:cViewPr>
      <p:guideLst>
        <p:guide orient="horz" pos="2686"/>
        <p:guide pos="530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/>
              <a:t>Digital</a:t>
            </a:r>
            <a:r>
              <a:rPr lang="de-DE" baseline="0" dirty="0"/>
              <a:t> Placement Test</a:t>
            </a:r>
            <a:endParaRPr lang="de-DE" dirty="0"/>
          </a:p>
        </c:rich>
      </c:tx>
      <c:layout>
        <c:manualLayout>
          <c:xMode val="edge"/>
          <c:yMode val="edge"/>
          <c:x val="5.4708125256001661E-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Registrations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Tabelle1!$A$2:$A$3</c:f>
              <c:strCache>
                <c:ptCount val="2"/>
                <c:pt idx="0">
                  <c:v>Engineering &amp; Computer Sciences</c:v>
                </c:pt>
                <c:pt idx="1">
                  <c:v>Economics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546</c:v>
                </c:pt>
                <c:pt idx="1">
                  <c:v>303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68-4B00-98C4-7C038606FE33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Moebius users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Tabelle1!$A$2:$A$3</c:f>
              <c:strCache>
                <c:ptCount val="2"/>
                <c:pt idx="0">
                  <c:v>Engineering &amp; Computer Sciences</c:v>
                </c:pt>
                <c:pt idx="1">
                  <c:v>Economics</c:v>
                </c:pt>
              </c:strCache>
            </c:strRef>
          </c:cat>
          <c:val>
            <c:numRef>
              <c:f>Tabelle1!$C$2:$C$3</c:f>
              <c:numCache>
                <c:formatCode>General</c:formatCode>
                <c:ptCount val="2"/>
                <c:pt idx="0">
                  <c:v>252</c:v>
                </c:pt>
                <c:pt idx="1">
                  <c:v>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68-4B00-98C4-7C038606FE33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Pretest submissions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Tabelle1!$A$2:$A$3</c:f>
              <c:strCache>
                <c:ptCount val="2"/>
                <c:pt idx="0">
                  <c:v>Engineering &amp; Computer Sciences</c:v>
                </c:pt>
                <c:pt idx="1">
                  <c:v>Economics</c:v>
                </c:pt>
              </c:strCache>
            </c:strRef>
          </c:cat>
          <c:val>
            <c:numRef>
              <c:f>Tabelle1!$D$2:$D$3</c:f>
              <c:numCache>
                <c:formatCode>General</c:formatCode>
                <c:ptCount val="2"/>
                <c:pt idx="0">
                  <c:v>190</c:v>
                </c:pt>
                <c:pt idx="1">
                  <c:v>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468-4B00-98C4-7C038606FE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6264831"/>
        <c:axId val="396961519"/>
      </c:barChart>
      <c:catAx>
        <c:axId val="4062648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96961519"/>
        <c:crosses val="autoZero"/>
        <c:auto val="1"/>
        <c:lblAlgn val="ctr"/>
        <c:lblOffset val="100"/>
        <c:noMultiLvlLbl val="0"/>
      </c:catAx>
      <c:valAx>
        <c:axId val="3969615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062648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4823076821991235"/>
          <c:y val="6.9668485963724977E-2"/>
          <c:w val="0.42000754167801674"/>
          <c:h val="0.294849341938195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 dirty="0" err="1"/>
              <a:t>answer</a:t>
            </a:r>
            <a:r>
              <a:rPr lang="de-DE" dirty="0"/>
              <a:t> </a:t>
            </a:r>
            <a:r>
              <a:rPr lang="de-DE" dirty="0" err="1"/>
              <a:t>diversion</a:t>
            </a:r>
            <a:endParaRPr lang="de-DE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5.1634799485645248E-2"/>
          <c:y val="0.14768079818409693"/>
          <c:w val="0.6842465758974402"/>
          <c:h val="0.668732218660851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&lt;=20%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Tabelle1!$A$2:$A$3</c:f>
              <c:strCache>
                <c:ptCount val="2"/>
                <c:pt idx="0">
                  <c:v>Engineering &amp; Computer Sciences</c:v>
                </c:pt>
                <c:pt idx="1">
                  <c:v>Economics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3.68</c:v>
                </c:pt>
                <c:pt idx="1">
                  <c:v>7.69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84-4ABA-956F-06C367A36BA0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20%&lt;x&lt;=40%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Tabelle1!$A$2:$A$3</c:f>
              <c:strCache>
                <c:ptCount val="2"/>
                <c:pt idx="0">
                  <c:v>Engineering &amp; Computer Sciences</c:v>
                </c:pt>
                <c:pt idx="1">
                  <c:v>Economics</c:v>
                </c:pt>
              </c:strCache>
            </c:strRef>
          </c:cat>
          <c:val>
            <c:numRef>
              <c:f>Tabelle1!$C$2:$C$3</c:f>
              <c:numCache>
                <c:formatCode>General</c:formatCode>
                <c:ptCount val="2"/>
                <c:pt idx="0">
                  <c:v>22.63</c:v>
                </c:pt>
                <c:pt idx="1">
                  <c:v>21.79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84-4ABA-956F-06C367A36BA0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40%&lt;x&lt;=60%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Tabelle1!$A$2:$A$3</c:f>
              <c:strCache>
                <c:ptCount val="2"/>
                <c:pt idx="0">
                  <c:v>Engineering &amp; Computer Sciences</c:v>
                </c:pt>
                <c:pt idx="1">
                  <c:v>Economics</c:v>
                </c:pt>
              </c:strCache>
            </c:strRef>
          </c:cat>
          <c:val>
            <c:numRef>
              <c:f>Tabelle1!$D$2:$D$3</c:f>
              <c:numCache>
                <c:formatCode>General</c:formatCode>
                <c:ptCount val="2"/>
                <c:pt idx="0">
                  <c:v>30</c:v>
                </c:pt>
                <c:pt idx="1">
                  <c:v>21.79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F84-4ABA-956F-06C367A36BA0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60%&lt;x&lt;=80%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Tabelle1!$A$2:$A$3</c:f>
              <c:strCache>
                <c:ptCount val="2"/>
                <c:pt idx="0">
                  <c:v>Engineering &amp; Computer Sciences</c:v>
                </c:pt>
                <c:pt idx="1">
                  <c:v>Economics</c:v>
                </c:pt>
              </c:strCache>
            </c:strRef>
          </c:cat>
          <c:val>
            <c:numRef>
              <c:f>Tabelle1!$E$2:$E$3</c:f>
              <c:numCache>
                <c:formatCode>General</c:formatCode>
                <c:ptCount val="2"/>
                <c:pt idx="0">
                  <c:v>31.05</c:v>
                </c:pt>
                <c:pt idx="1">
                  <c:v>29.49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F84-4ABA-956F-06C367A36BA0}"/>
            </c:ext>
          </c:extLst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&gt;80%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Tabelle1!$A$2:$A$3</c:f>
              <c:strCache>
                <c:ptCount val="2"/>
                <c:pt idx="0">
                  <c:v>Engineering &amp; Computer Sciences</c:v>
                </c:pt>
                <c:pt idx="1">
                  <c:v>Economics</c:v>
                </c:pt>
              </c:strCache>
            </c:strRef>
          </c:cat>
          <c:val>
            <c:numRef>
              <c:f>Tabelle1!$F$2:$F$3</c:f>
              <c:numCache>
                <c:formatCode>General</c:formatCode>
                <c:ptCount val="2"/>
                <c:pt idx="0">
                  <c:v>12.63</c:v>
                </c:pt>
                <c:pt idx="1">
                  <c:v>19.23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F84-4ABA-956F-06C367A36B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0"/>
        <c:overlap val="-10"/>
        <c:axId val="442596815"/>
        <c:axId val="447299871"/>
      </c:barChart>
      <c:catAx>
        <c:axId val="442596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47299871"/>
        <c:crosses val="autoZero"/>
        <c:auto val="1"/>
        <c:lblAlgn val="ctr"/>
        <c:lblOffset val="100"/>
        <c:noMultiLvlLbl val="0"/>
      </c:catAx>
      <c:valAx>
        <c:axId val="4472998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425968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6783340891283547"/>
          <c:y val="0.17121880919343749"/>
          <c:w val="0.20301063901906358"/>
          <c:h val="0.670909004018489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0BCE96-6A2C-4CFA-AC09-7CC725507167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87336CD-306A-4E81-94E2-E67BF6361157}">
      <dgm:prSet phldrT="[Text]" custT="1"/>
      <dgm:spPr>
        <a:noFill/>
        <a:ln>
          <a:solidFill>
            <a:srgbClr val="FF5F00"/>
          </a:solidFill>
        </a:ln>
      </dgm:spPr>
      <dgm:t>
        <a:bodyPr/>
        <a:lstStyle/>
        <a:p>
          <a:r>
            <a:rPr lang="de-DE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Getting</a:t>
          </a:r>
          <a:r>
            <a:rPr lang="de-DE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de-DE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started</a:t>
          </a:r>
          <a:r>
            <a:rPr lang="de-DE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in </a:t>
          </a:r>
          <a:r>
            <a:rPr lang="de-DE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Moebius</a:t>
          </a:r>
          <a:endParaRPr lang="de-DE" sz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6A9DBC2-C19E-4A43-B7B7-0E3F1FDB29C3}" type="parTrans" cxnId="{A3F1CD18-24CF-459C-B021-330623091B5E}">
      <dgm:prSet/>
      <dgm:spPr/>
      <dgm:t>
        <a:bodyPr/>
        <a:lstStyle/>
        <a:p>
          <a:endParaRPr lang="de-DE"/>
        </a:p>
      </dgm:t>
    </dgm:pt>
    <dgm:pt modelId="{9981297D-84B5-42BD-A3FE-6FEDBA62C78A}" type="sibTrans" cxnId="{A3F1CD18-24CF-459C-B021-330623091B5E}">
      <dgm:prSet/>
      <dgm:spPr>
        <a:solidFill>
          <a:srgbClr val="BDD9AA"/>
        </a:solidFill>
      </dgm:spPr>
      <dgm:t>
        <a:bodyPr/>
        <a:lstStyle/>
        <a:p>
          <a:endParaRPr lang="de-DE"/>
        </a:p>
      </dgm:t>
    </dgm:pt>
    <dgm:pt modelId="{0FCCAC32-F733-4144-A99F-E8FF8CFF4B45}">
      <dgm:prSet phldrT="[Text]" custT="1"/>
      <dgm:spPr>
        <a:noFill/>
        <a:ln w="25400" cap="flat" cmpd="sng" algn="ctr">
          <a:solidFill>
            <a:srgbClr val="FF5F00"/>
          </a:solidFill>
          <a:prstDash val="solid"/>
        </a:ln>
        <a:effectLst/>
      </dgm:spPr>
      <dgm:t>
        <a:bodyPr spcFirstLastPara="0" vert="horz" wrap="square" lIns="45720" tIns="45720" rIns="45720" bIns="45720" numCol="1" spcCol="1270" anchor="ctr" anchorCtr="0"/>
        <a:lstStyle/>
        <a:p>
          <a:r>
            <a:rPr lang="de-DE" sz="12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DejaVu Sans"/>
            </a:rPr>
            <a:t>Digital</a:t>
          </a:r>
          <a:r>
            <a:rPr lang="de-DE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de-DE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DejaVu Sans"/>
            </a:rPr>
            <a:t>Placement</a:t>
          </a:r>
          <a:r>
            <a:rPr lang="de-DE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Test</a:t>
          </a:r>
        </a:p>
      </dgm:t>
    </dgm:pt>
    <dgm:pt modelId="{5E23D2BD-B08C-4E32-8194-88C05B281AB7}" type="parTrans" cxnId="{C4DFE92E-C926-4AD3-A225-A303DEEAA8E6}">
      <dgm:prSet/>
      <dgm:spPr/>
      <dgm:t>
        <a:bodyPr/>
        <a:lstStyle/>
        <a:p>
          <a:endParaRPr lang="de-DE"/>
        </a:p>
      </dgm:t>
    </dgm:pt>
    <dgm:pt modelId="{CCFD60ED-A5A9-4442-8EBA-9299209A00F3}" type="sibTrans" cxnId="{C4DFE92E-C926-4AD3-A225-A303DEEAA8E6}">
      <dgm:prSet/>
      <dgm:spPr/>
      <dgm:t>
        <a:bodyPr/>
        <a:lstStyle/>
        <a:p>
          <a:endParaRPr lang="de-DE"/>
        </a:p>
      </dgm:t>
    </dgm:pt>
    <dgm:pt modelId="{4A48777D-CE9A-406E-8907-D7F7660CD274}">
      <dgm:prSet phldrT="[Text]" custT="1"/>
      <dgm:spPr>
        <a:noFill/>
        <a:ln>
          <a:solidFill>
            <a:srgbClr val="76B900"/>
          </a:solidFill>
        </a:ln>
      </dgm:spPr>
      <dgm:t>
        <a:bodyPr/>
        <a:lstStyle/>
        <a:p>
          <a:r>
            <a:rPr lang="de-DE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Online </a:t>
          </a:r>
          <a:r>
            <a:rPr lang="de-DE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Lecture</a:t>
          </a:r>
          <a:endParaRPr lang="de-DE" sz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91D9804B-8C03-48A5-8CC9-878DC2717CC5}" type="parTrans" cxnId="{238EBA6F-CEF6-4EB5-9034-8B8D331F51DD}">
      <dgm:prSet/>
      <dgm:spPr/>
      <dgm:t>
        <a:bodyPr/>
        <a:lstStyle/>
        <a:p>
          <a:endParaRPr lang="de-DE"/>
        </a:p>
      </dgm:t>
    </dgm:pt>
    <dgm:pt modelId="{575601EE-1CFB-4218-A7D2-2DECE7638F03}" type="sibTrans" cxnId="{238EBA6F-CEF6-4EB5-9034-8B8D331F51DD}">
      <dgm:prSet/>
      <dgm:spPr/>
      <dgm:t>
        <a:bodyPr/>
        <a:lstStyle/>
        <a:p>
          <a:endParaRPr lang="de-DE"/>
        </a:p>
      </dgm:t>
    </dgm:pt>
    <dgm:pt modelId="{FE9497E8-FB8A-4758-B48B-02D267BF1AA0}">
      <dgm:prSet phldrT="[Text]" custT="1"/>
      <dgm:spPr>
        <a:noFill/>
        <a:ln>
          <a:solidFill>
            <a:srgbClr val="76B900"/>
          </a:solidFill>
        </a:ln>
      </dgm:spPr>
      <dgm:t>
        <a:bodyPr/>
        <a:lstStyle/>
        <a:p>
          <a:r>
            <a:rPr lang="de-DE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Online</a:t>
          </a:r>
        </a:p>
        <a:p>
          <a:r>
            <a:rPr lang="de-DE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Tutorial</a:t>
          </a:r>
        </a:p>
      </dgm:t>
    </dgm:pt>
    <dgm:pt modelId="{D40D9A36-D250-468F-921E-7E5153B091ED}" type="parTrans" cxnId="{6667356F-96D7-49A0-96BB-C3D4263C4CAE}">
      <dgm:prSet/>
      <dgm:spPr/>
      <dgm:t>
        <a:bodyPr/>
        <a:lstStyle/>
        <a:p>
          <a:endParaRPr lang="de-DE"/>
        </a:p>
      </dgm:t>
    </dgm:pt>
    <dgm:pt modelId="{6289F50D-ECCD-4835-9936-2DEADECC0221}" type="sibTrans" cxnId="{6667356F-96D7-49A0-96BB-C3D4263C4CAE}">
      <dgm:prSet/>
      <dgm:spPr/>
      <dgm:t>
        <a:bodyPr/>
        <a:lstStyle/>
        <a:p>
          <a:endParaRPr lang="de-DE"/>
        </a:p>
      </dgm:t>
    </dgm:pt>
    <dgm:pt modelId="{5EB69E77-9687-455F-81F0-1BB61F4811D8}">
      <dgm:prSet phldrT="[Text]" custT="1"/>
      <dgm:spPr>
        <a:noFill/>
        <a:ln w="25400" cap="flat" cmpd="sng" algn="ctr">
          <a:solidFill>
            <a:srgbClr val="FF5F00"/>
          </a:solidFill>
          <a:prstDash val="solid"/>
        </a:ln>
        <a:effectLst/>
      </dgm:spPr>
      <dgm:t>
        <a:bodyPr spcFirstLastPara="0" vert="horz" wrap="square" lIns="45720" tIns="45720" rIns="45720" bIns="45720" numCol="1" spcCol="1270" anchor="ctr" anchorCtr="0"/>
        <a:lstStyle/>
        <a:p>
          <a:r>
            <a:rPr lang="de-DE" sz="12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DejaVu Sans"/>
            </a:rPr>
            <a:t>Online</a:t>
          </a:r>
          <a:r>
            <a:rPr lang="de-DE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MAPLE </a:t>
          </a:r>
          <a:r>
            <a:rPr lang="de-DE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Exercises</a:t>
          </a:r>
          <a:endParaRPr lang="de-DE" sz="12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38B52C3-9F4F-4135-9849-5CC61BEDDD5F}" type="parTrans" cxnId="{640B7B9D-6B27-4B3C-9DBA-3667B5E3B00A}">
      <dgm:prSet/>
      <dgm:spPr/>
      <dgm:t>
        <a:bodyPr/>
        <a:lstStyle/>
        <a:p>
          <a:endParaRPr lang="de-DE"/>
        </a:p>
      </dgm:t>
    </dgm:pt>
    <dgm:pt modelId="{3BD8E247-4B22-45F8-8C78-A5462A5324CE}" type="sibTrans" cxnId="{640B7B9D-6B27-4B3C-9DBA-3667B5E3B00A}">
      <dgm:prSet/>
      <dgm:spPr/>
      <dgm:t>
        <a:bodyPr/>
        <a:lstStyle/>
        <a:p>
          <a:endParaRPr lang="de-DE"/>
        </a:p>
      </dgm:t>
    </dgm:pt>
    <dgm:pt modelId="{DC313E09-B9FC-482C-A194-C7DA4C0A9479}">
      <dgm:prSet phldrT="[Text]" custT="1"/>
      <dgm:spPr>
        <a:noFill/>
        <a:ln w="25400" cap="flat" cmpd="sng" algn="ctr">
          <a:solidFill>
            <a:srgbClr val="FF5F00"/>
          </a:solidFill>
          <a:prstDash val="solid"/>
        </a:ln>
        <a:effectLst/>
      </dgm:spPr>
      <dgm:t>
        <a:bodyPr spcFirstLastPara="0" vert="horz" wrap="square" lIns="45720" tIns="45720" rIns="45720" bIns="45720" numCol="1" spcCol="1270" anchor="ctr" anchorCtr="0"/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DejaVu Sans"/>
            </a:rPr>
            <a:t>Final Digital Test</a:t>
          </a:r>
        </a:p>
      </dgm:t>
    </dgm:pt>
    <dgm:pt modelId="{BE2C4234-DCE8-47A6-A588-6E9E85172429}" type="parTrans" cxnId="{E236AE8B-41FB-4E79-912C-A99DEE951544}">
      <dgm:prSet/>
      <dgm:spPr/>
      <dgm:t>
        <a:bodyPr/>
        <a:lstStyle/>
        <a:p>
          <a:endParaRPr lang="de-DE"/>
        </a:p>
      </dgm:t>
    </dgm:pt>
    <dgm:pt modelId="{A396A940-0D20-4303-A481-7B19ADA365CC}" type="sibTrans" cxnId="{E236AE8B-41FB-4E79-912C-A99DEE951544}">
      <dgm:prSet/>
      <dgm:spPr/>
      <dgm:t>
        <a:bodyPr/>
        <a:lstStyle/>
        <a:p>
          <a:endParaRPr lang="de-DE"/>
        </a:p>
      </dgm:t>
    </dgm:pt>
    <dgm:pt modelId="{C835863C-3C4D-4069-B001-626AAF23F350}" type="pres">
      <dgm:prSet presAssocID="{AA0BCE96-6A2C-4CFA-AC09-7CC725507167}" presName="Name0" presStyleCnt="0">
        <dgm:presLayoutVars>
          <dgm:dir/>
          <dgm:resizeHandles val="exact"/>
        </dgm:presLayoutVars>
      </dgm:prSet>
      <dgm:spPr/>
    </dgm:pt>
    <dgm:pt modelId="{F228D190-008E-4A28-B58D-3077C337FA8A}" type="pres">
      <dgm:prSet presAssocID="{587336CD-306A-4E81-94E2-E67BF6361157}" presName="node" presStyleLbl="node1" presStyleIdx="0" presStyleCnt="6" custLinFactNeighborY="-598">
        <dgm:presLayoutVars>
          <dgm:bulletEnabled val="1"/>
        </dgm:presLayoutVars>
      </dgm:prSet>
      <dgm:spPr/>
    </dgm:pt>
    <dgm:pt modelId="{B370CE18-CF4C-4402-8C20-1C39E6749FF6}" type="pres">
      <dgm:prSet presAssocID="{9981297D-84B5-42BD-A3FE-6FEDBA62C78A}" presName="sibTrans" presStyleLbl="sibTrans2D1" presStyleIdx="0" presStyleCnt="5"/>
      <dgm:spPr/>
    </dgm:pt>
    <dgm:pt modelId="{363D130B-F7AD-4CFA-B79D-AFBBE7A73210}" type="pres">
      <dgm:prSet presAssocID="{9981297D-84B5-42BD-A3FE-6FEDBA62C78A}" presName="connectorText" presStyleLbl="sibTrans2D1" presStyleIdx="0" presStyleCnt="5"/>
      <dgm:spPr/>
    </dgm:pt>
    <dgm:pt modelId="{91BA4478-A1C6-4C81-95B0-465CA81AD7E2}" type="pres">
      <dgm:prSet presAssocID="{0FCCAC32-F733-4144-A99F-E8FF8CFF4B45}" presName="node" presStyleLbl="node1" presStyleIdx="1" presStyleCnt="6" custLinFactNeighborY="-598">
        <dgm:presLayoutVars>
          <dgm:bulletEnabled val="1"/>
        </dgm:presLayoutVars>
      </dgm:prSet>
      <dgm:spPr>
        <a:xfrm>
          <a:off x="1408700" y="316050"/>
          <a:ext cx="1006214" cy="632028"/>
        </a:xfrm>
        <a:prstGeom prst="roundRect">
          <a:avLst>
            <a:gd name="adj" fmla="val 10000"/>
          </a:avLst>
        </a:prstGeom>
      </dgm:spPr>
    </dgm:pt>
    <dgm:pt modelId="{33112AAB-26EE-4D22-80B6-F496468BDDFA}" type="pres">
      <dgm:prSet presAssocID="{CCFD60ED-A5A9-4442-8EBA-9299209A00F3}" presName="sibTrans" presStyleLbl="sibTrans2D1" presStyleIdx="1" presStyleCnt="5"/>
      <dgm:spPr/>
    </dgm:pt>
    <dgm:pt modelId="{BD21FCB6-12A9-457B-9445-9CC3B474F735}" type="pres">
      <dgm:prSet presAssocID="{CCFD60ED-A5A9-4442-8EBA-9299209A00F3}" presName="connectorText" presStyleLbl="sibTrans2D1" presStyleIdx="1" presStyleCnt="5"/>
      <dgm:spPr/>
    </dgm:pt>
    <dgm:pt modelId="{096FFEA1-EDE2-4531-92BF-30111FDA3E79}" type="pres">
      <dgm:prSet presAssocID="{4A48777D-CE9A-406E-8907-D7F7660CD274}" presName="node" presStyleLbl="node1" presStyleIdx="2" presStyleCnt="6">
        <dgm:presLayoutVars>
          <dgm:bulletEnabled val="1"/>
        </dgm:presLayoutVars>
      </dgm:prSet>
      <dgm:spPr/>
    </dgm:pt>
    <dgm:pt modelId="{324A2B7F-D432-4E4F-A5F6-AE4001BC2B6C}" type="pres">
      <dgm:prSet presAssocID="{575601EE-1CFB-4218-A7D2-2DECE7638F03}" presName="sibTrans" presStyleLbl="sibTrans2D1" presStyleIdx="2" presStyleCnt="5"/>
      <dgm:spPr/>
    </dgm:pt>
    <dgm:pt modelId="{9512E83C-2F5F-4FE7-B6EC-6651CE749509}" type="pres">
      <dgm:prSet presAssocID="{575601EE-1CFB-4218-A7D2-2DECE7638F03}" presName="connectorText" presStyleLbl="sibTrans2D1" presStyleIdx="2" presStyleCnt="5"/>
      <dgm:spPr/>
    </dgm:pt>
    <dgm:pt modelId="{9966520B-3318-4C29-B662-11C2B32B4935}" type="pres">
      <dgm:prSet presAssocID="{5EB69E77-9687-455F-81F0-1BB61F4811D8}" presName="node" presStyleLbl="node1" presStyleIdx="3" presStyleCnt="6">
        <dgm:presLayoutVars>
          <dgm:bulletEnabled val="1"/>
        </dgm:presLayoutVars>
      </dgm:prSet>
      <dgm:spPr>
        <a:xfrm>
          <a:off x="4226100" y="319829"/>
          <a:ext cx="1006214" cy="632028"/>
        </a:xfrm>
        <a:prstGeom prst="roundRect">
          <a:avLst>
            <a:gd name="adj" fmla="val 10000"/>
          </a:avLst>
        </a:prstGeom>
      </dgm:spPr>
    </dgm:pt>
    <dgm:pt modelId="{76CB0017-234A-48E4-9893-D3D25C299DC3}" type="pres">
      <dgm:prSet presAssocID="{3BD8E247-4B22-45F8-8C78-A5462A5324CE}" presName="sibTrans" presStyleLbl="sibTrans2D1" presStyleIdx="3" presStyleCnt="5"/>
      <dgm:spPr/>
    </dgm:pt>
    <dgm:pt modelId="{F7895E89-7756-4681-974B-BB00862981BD}" type="pres">
      <dgm:prSet presAssocID="{3BD8E247-4B22-45F8-8C78-A5462A5324CE}" presName="connectorText" presStyleLbl="sibTrans2D1" presStyleIdx="3" presStyleCnt="5"/>
      <dgm:spPr/>
    </dgm:pt>
    <dgm:pt modelId="{48B14834-A78C-4929-B966-4F87A777E3B6}" type="pres">
      <dgm:prSet presAssocID="{FE9497E8-FB8A-4758-B48B-02D267BF1AA0}" presName="node" presStyleLbl="node1" presStyleIdx="4" presStyleCnt="6" custLinFactNeighborX="35" custLinFactNeighborY="-669">
        <dgm:presLayoutVars>
          <dgm:bulletEnabled val="1"/>
        </dgm:presLayoutVars>
      </dgm:prSet>
      <dgm:spPr/>
    </dgm:pt>
    <dgm:pt modelId="{D1086C47-595E-416D-8CA3-C763183888F6}" type="pres">
      <dgm:prSet presAssocID="{6289F50D-ECCD-4835-9936-2DEADECC0221}" presName="sibTrans" presStyleLbl="sibTrans2D1" presStyleIdx="4" presStyleCnt="5"/>
      <dgm:spPr/>
    </dgm:pt>
    <dgm:pt modelId="{59842667-D071-4A83-8C83-4116F7DAC0E7}" type="pres">
      <dgm:prSet presAssocID="{6289F50D-ECCD-4835-9936-2DEADECC0221}" presName="connectorText" presStyleLbl="sibTrans2D1" presStyleIdx="4" presStyleCnt="5"/>
      <dgm:spPr/>
    </dgm:pt>
    <dgm:pt modelId="{134035BF-EA1C-4499-948E-E951F14FA198}" type="pres">
      <dgm:prSet presAssocID="{DC313E09-B9FC-482C-A194-C7DA4C0A9479}" presName="node" presStyleLbl="node1" presStyleIdx="5" presStyleCnt="6">
        <dgm:presLayoutVars>
          <dgm:bulletEnabled val="1"/>
        </dgm:presLayoutVars>
      </dgm:prSet>
      <dgm:spPr>
        <a:xfrm>
          <a:off x="7043501" y="319829"/>
          <a:ext cx="1006214" cy="632028"/>
        </a:xfrm>
        <a:prstGeom prst="roundRect">
          <a:avLst>
            <a:gd name="adj" fmla="val 10000"/>
          </a:avLst>
        </a:prstGeom>
      </dgm:spPr>
    </dgm:pt>
  </dgm:ptLst>
  <dgm:cxnLst>
    <dgm:cxn modelId="{AA957B00-802A-487D-9FA6-AFDD69B45A1F}" type="presOf" srcId="{CCFD60ED-A5A9-4442-8EBA-9299209A00F3}" destId="{BD21FCB6-12A9-457B-9445-9CC3B474F735}" srcOrd="1" destOrd="0" presId="urn:microsoft.com/office/officeart/2005/8/layout/process1"/>
    <dgm:cxn modelId="{5F4F0503-9EB4-4E65-8437-BFC8F0AE51F9}" type="presOf" srcId="{9981297D-84B5-42BD-A3FE-6FEDBA62C78A}" destId="{363D130B-F7AD-4CFA-B79D-AFBBE7A73210}" srcOrd="1" destOrd="0" presId="urn:microsoft.com/office/officeart/2005/8/layout/process1"/>
    <dgm:cxn modelId="{E7BF350A-0B20-49B7-8C49-5216B5F7BDBD}" type="presOf" srcId="{3BD8E247-4B22-45F8-8C78-A5462A5324CE}" destId="{F7895E89-7756-4681-974B-BB00862981BD}" srcOrd="1" destOrd="0" presId="urn:microsoft.com/office/officeart/2005/8/layout/process1"/>
    <dgm:cxn modelId="{AEE6AA0A-6BB6-4574-A9B0-587DE37C90FE}" type="presOf" srcId="{4A48777D-CE9A-406E-8907-D7F7660CD274}" destId="{096FFEA1-EDE2-4531-92BF-30111FDA3E79}" srcOrd="0" destOrd="0" presId="urn:microsoft.com/office/officeart/2005/8/layout/process1"/>
    <dgm:cxn modelId="{7BB07B13-A554-47CC-8E7C-9EA29E1C479A}" type="presOf" srcId="{FE9497E8-FB8A-4758-B48B-02D267BF1AA0}" destId="{48B14834-A78C-4929-B966-4F87A777E3B6}" srcOrd="0" destOrd="0" presId="urn:microsoft.com/office/officeart/2005/8/layout/process1"/>
    <dgm:cxn modelId="{5924B213-C43E-4A61-8F18-071DB40480CD}" type="presOf" srcId="{CCFD60ED-A5A9-4442-8EBA-9299209A00F3}" destId="{33112AAB-26EE-4D22-80B6-F496468BDDFA}" srcOrd="0" destOrd="0" presId="urn:microsoft.com/office/officeart/2005/8/layout/process1"/>
    <dgm:cxn modelId="{A3F1CD18-24CF-459C-B021-330623091B5E}" srcId="{AA0BCE96-6A2C-4CFA-AC09-7CC725507167}" destId="{587336CD-306A-4E81-94E2-E67BF6361157}" srcOrd="0" destOrd="0" parTransId="{B6A9DBC2-C19E-4A43-B7B7-0E3F1FDB29C3}" sibTransId="{9981297D-84B5-42BD-A3FE-6FEDBA62C78A}"/>
    <dgm:cxn modelId="{26A33928-3162-46DE-8AC4-D7B3335A578E}" type="presOf" srcId="{DC313E09-B9FC-482C-A194-C7DA4C0A9479}" destId="{134035BF-EA1C-4499-948E-E951F14FA198}" srcOrd="0" destOrd="0" presId="urn:microsoft.com/office/officeart/2005/8/layout/process1"/>
    <dgm:cxn modelId="{C4DFE92E-C926-4AD3-A225-A303DEEAA8E6}" srcId="{AA0BCE96-6A2C-4CFA-AC09-7CC725507167}" destId="{0FCCAC32-F733-4144-A99F-E8FF8CFF4B45}" srcOrd="1" destOrd="0" parTransId="{5E23D2BD-B08C-4E32-8194-88C05B281AB7}" sibTransId="{CCFD60ED-A5A9-4442-8EBA-9299209A00F3}"/>
    <dgm:cxn modelId="{281BB147-657E-420A-A811-DC0B418A66F5}" type="presOf" srcId="{5EB69E77-9687-455F-81F0-1BB61F4811D8}" destId="{9966520B-3318-4C29-B662-11C2B32B4935}" srcOrd="0" destOrd="0" presId="urn:microsoft.com/office/officeart/2005/8/layout/process1"/>
    <dgm:cxn modelId="{7941B255-C81A-4C24-963F-7D4A0CA45423}" type="presOf" srcId="{6289F50D-ECCD-4835-9936-2DEADECC0221}" destId="{59842667-D071-4A83-8C83-4116F7DAC0E7}" srcOrd="1" destOrd="0" presId="urn:microsoft.com/office/officeart/2005/8/layout/process1"/>
    <dgm:cxn modelId="{EC129765-F57D-4946-BFC2-C9ED43B177CF}" type="presOf" srcId="{575601EE-1CFB-4218-A7D2-2DECE7638F03}" destId="{324A2B7F-D432-4E4F-A5F6-AE4001BC2B6C}" srcOrd="0" destOrd="0" presId="urn:microsoft.com/office/officeart/2005/8/layout/process1"/>
    <dgm:cxn modelId="{6667356F-96D7-49A0-96BB-C3D4263C4CAE}" srcId="{AA0BCE96-6A2C-4CFA-AC09-7CC725507167}" destId="{FE9497E8-FB8A-4758-B48B-02D267BF1AA0}" srcOrd="4" destOrd="0" parTransId="{D40D9A36-D250-468F-921E-7E5153B091ED}" sibTransId="{6289F50D-ECCD-4835-9936-2DEADECC0221}"/>
    <dgm:cxn modelId="{238EBA6F-CEF6-4EB5-9034-8B8D331F51DD}" srcId="{AA0BCE96-6A2C-4CFA-AC09-7CC725507167}" destId="{4A48777D-CE9A-406E-8907-D7F7660CD274}" srcOrd="2" destOrd="0" parTransId="{91D9804B-8C03-48A5-8CC9-878DC2717CC5}" sibTransId="{575601EE-1CFB-4218-A7D2-2DECE7638F03}"/>
    <dgm:cxn modelId="{4BCFE875-6825-4F78-BEFA-54344CF37073}" type="presOf" srcId="{6289F50D-ECCD-4835-9936-2DEADECC0221}" destId="{D1086C47-595E-416D-8CA3-C763183888F6}" srcOrd="0" destOrd="0" presId="urn:microsoft.com/office/officeart/2005/8/layout/process1"/>
    <dgm:cxn modelId="{6D5C4A89-DEA1-4713-ADAB-3974677E7726}" type="presOf" srcId="{9981297D-84B5-42BD-A3FE-6FEDBA62C78A}" destId="{B370CE18-CF4C-4402-8C20-1C39E6749FF6}" srcOrd="0" destOrd="0" presId="urn:microsoft.com/office/officeart/2005/8/layout/process1"/>
    <dgm:cxn modelId="{E236AE8B-41FB-4E79-912C-A99DEE951544}" srcId="{AA0BCE96-6A2C-4CFA-AC09-7CC725507167}" destId="{DC313E09-B9FC-482C-A194-C7DA4C0A9479}" srcOrd="5" destOrd="0" parTransId="{BE2C4234-DCE8-47A6-A588-6E9E85172429}" sibTransId="{A396A940-0D20-4303-A481-7B19ADA365CC}"/>
    <dgm:cxn modelId="{C24DEE8D-EFB3-4845-94F3-1E4EBB425A0D}" type="presOf" srcId="{0FCCAC32-F733-4144-A99F-E8FF8CFF4B45}" destId="{91BA4478-A1C6-4C81-95B0-465CA81AD7E2}" srcOrd="0" destOrd="0" presId="urn:microsoft.com/office/officeart/2005/8/layout/process1"/>
    <dgm:cxn modelId="{640B7B9D-6B27-4B3C-9DBA-3667B5E3B00A}" srcId="{AA0BCE96-6A2C-4CFA-AC09-7CC725507167}" destId="{5EB69E77-9687-455F-81F0-1BB61F4811D8}" srcOrd="3" destOrd="0" parTransId="{838B52C3-9F4F-4135-9849-5CC61BEDDD5F}" sibTransId="{3BD8E247-4B22-45F8-8C78-A5462A5324CE}"/>
    <dgm:cxn modelId="{E4FFECB5-4000-4B92-9CED-EE10054A56D7}" type="presOf" srcId="{587336CD-306A-4E81-94E2-E67BF6361157}" destId="{F228D190-008E-4A28-B58D-3077C337FA8A}" srcOrd="0" destOrd="0" presId="urn:microsoft.com/office/officeart/2005/8/layout/process1"/>
    <dgm:cxn modelId="{4061F3CD-5A26-47FF-8398-9DB6BA40A84A}" type="presOf" srcId="{575601EE-1CFB-4218-A7D2-2DECE7638F03}" destId="{9512E83C-2F5F-4FE7-B6EC-6651CE749509}" srcOrd="1" destOrd="0" presId="urn:microsoft.com/office/officeart/2005/8/layout/process1"/>
    <dgm:cxn modelId="{C4F35AD2-28B7-4E6A-A4F2-DBD4EE9161D7}" type="presOf" srcId="{AA0BCE96-6A2C-4CFA-AC09-7CC725507167}" destId="{C835863C-3C4D-4069-B001-626AAF23F350}" srcOrd="0" destOrd="0" presId="urn:microsoft.com/office/officeart/2005/8/layout/process1"/>
    <dgm:cxn modelId="{DAA5D7DC-C849-40E2-BE18-457941C679D5}" type="presOf" srcId="{3BD8E247-4B22-45F8-8C78-A5462A5324CE}" destId="{76CB0017-234A-48E4-9893-D3D25C299DC3}" srcOrd="0" destOrd="0" presId="urn:microsoft.com/office/officeart/2005/8/layout/process1"/>
    <dgm:cxn modelId="{6D421C1C-0802-4781-BA56-DCBE1E96F0FE}" type="presParOf" srcId="{C835863C-3C4D-4069-B001-626AAF23F350}" destId="{F228D190-008E-4A28-B58D-3077C337FA8A}" srcOrd="0" destOrd="0" presId="urn:microsoft.com/office/officeart/2005/8/layout/process1"/>
    <dgm:cxn modelId="{FDFF9BAD-95BE-4125-8D45-EC5F986543DC}" type="presParOf" srcId="{C835863C-3C4D-4069-B001-626AAF23F350}" destId="{B370CE18-CF4C-4402-8C20-1C39E6749FF6}" srcOrd="1" destOrd="0" presId="urn:microsoft.com/office/officeart/2005/8/layout/process1"/>
    <dgm:cxn modelId="{74209768-38DB-48A3-95CB-AB60933E9D29}" type="presParOf" srcId="{B370CE18-CF4C-4402-8C20-1C39E6749FF6}" destId="{363D130B-F7AD-4CFA-B79D-AFBBE7A73210}" srcOrd="0" destOrd="0" presId="urn:microsoft.com/office/officeart/2005/8/layout/process1"/>
    <dgm:cxn modelId="{370FA537-5BDB-4BF4-819A-AA7F75BBE98C}" type="presParOf" srcId="{C835863C-3C4D-4069-B001-626AAF23F350}" destId="{91BA4478-A1C6-4C81-95B0-465CA81AD7E2}" srcOrd="2" destOrd="0" presId="urn:microsoft.com/office/officeart/2005/8/layout/process1"/>
    <dgm:cxn modelId="{83115C6B-D4FF-43C1-B36D-3FF182C17B67}" type="presParOf" srcId="{C835863C-3C4D-4069-B001-626AAF23F350}" destId="{33112AAB-26EE-4D22-80B6-F496468BDDFA}" srcOrd="3" destOrd="0" presId="urn:microsoft.com/office/officeart/2005/8/layout/process1"/>
    <dgm:cxn modelId="{1BAF145C-EDD2-4929-8ECF-F85D9DBA3789}" type="presParOf" srcId="{33112AAB-26EE-4D22-80B6-F496468BDDFA}" destId="{BD21FCB6-12A9-457B-9445-9CC3B474F735}" srcOrd="0" destOrd="0" presId="urn:microsoft.com/office/officeart/2005/8/layout/process1"/>
    <dgm:cxn modelId="{7C361074-2BB1-43EE-90E8-3C74B684C902}" type="presParOf" srcId="{C835863C-3C4D-4069-B001-626AAF23F350}" destId="{096FFEA1-EDE2-4531-92BF-30111FDA3E79}" srcOrd="4" destOrd="0" presId="urn:microsoft.com/office/officeart/2005/8/layout/process1"/>
    <dgm:cxn modelId="{31956543-089A-4401-8550-5BECE895EBC3}" type="presParOf" srcId="{C835863C-3C4D-4069-B001-626AAF23F350}" destId="{324A2B7F-D432-4E4F-A5F6-AE4001BC2B6C}" srcOrd="5" destOrd="0" presId="urn:microsoft.com/office/officeart/2005/8/layout/process1"/>
    <dgm:cxn modelId="{8AF58CFA-3B20-4B28-AE83-64563E00AE44}" type="presParOf" srcId="{324A2B7F-D432-4E4F-A5F6-AE4001BC2B6C}" destId="{9512E83C-2F5F-4FE7-B6EC-6651CE749509}" srcOrd="0" destOrd="0" presId="urn:microsoft.com/office/officeart/2005/8/layout/process1"/>
    <dgm:cxn modelId="{8B56944C-4492-4E80-A934-38D37AB094D9}" type="presParOf" srcId="{C835863C-3C4D-4069-B001-626AAF23F350}" destId="{9966520B-3318-4C29-B662-11C2B32B4935}" srcOrd="6" destOrd="0" presId="urn:microsoft.com/office/officeart/2005/8/layout/process1"/>
    <dgm:cxn modelId="{C67408B8-48B3-41A9-91FD-D77C3D2FE221}" type="presParOf" srcId="{C835863C-3C4D-4069-B001-626AAF23F350}" destId="{76CB0017-234A-48E4-9893-D3D25C299DC3}" srcOrd="7" destOrd="0" presId="urn:microsoft.com/office/officeart/2005/8/layout/process1"/>
    <dgm:cxn modelId="{67C00275-608F-4A5E-AC1C-ADD6D2575198}" type="presParOf" srcId="{76CB0017-234A-48E4-9893-D3D25C299DC3}" destId="{F7895E89-7756-4681-974B-BB00862981BD}" srcOrd="0" destOrd="0" presId="urn:microsoft.com/office/officeart/2005/8/layout/process1"/>
    <dgm:cxn modelId="{1A26DAF8-85DD-4FCC-A306-8AEA35FDE5CF}" type="presParOf" srcId="{C835863C-3C4D-4069-B001-626AAF23F350}" destId="{48B14834-A78C-4929-B966-4F87A777E3B6}" srcOrd="8" destOrd="0" presId="urn:microsoft.com/office/officeart/2005/8/layout/process1"/>
    <dgm:cxn modelId="{61B668B8-7F84-4F18-B3CE-9BABA5597CDF}" type="presParOf" srcId="{C835863C-3C4D-4069-B001-626AAF23F350}" destId="{D1086C47-595E-416D-8CA3-C763183888F6}" srcOrd="9" destOrd="0" presId="urn:microsoft.com/office/officeart/2005/8/layout/process1"/>
    <dgm:cxn modelId="{A6BBC5B8-14D2-4B57-AE3D-0E58A5F12472}" type="presParOf" srcId="{D1086C47-595E-416D-8CA3-C763183888F6}" destId="{59842667-D071-4A83-8C83-4116F7DAC0E7}" srcOrd="0" destOrd="0" presId="urn:microsoft.com/office/officeart/2005/8/layout/process1"/>
    <dgm:cxn modelId="{FBBC0F03-D10F-42F9-8C1D-5098F6100D02}" type="presParOf" srcId="{C835863C-3C4D-4069-B001-626AAF23F350}" destId="{134035BF-EA1C-4499-948E-E951F14FA198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28D190-008E-4A28-B58D-3077C337FA8A}">
      <dsp:nvSpPr>
        <dsp:cNvPr id="0" name=""/>
        <dsp:cNvSpPr/>
      </dsp:nvSpPr>
      <dsp:spPr>
        <a:xfrm>
          <a:off x="0" y="316050"/>
          <a:ext cx="1006214" cy="632028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FF5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Getting</a:t>
          </a:r>
          <a:r>
            <a:rPr lang="de-DE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de-DE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started</a:t>
          </a:r>
          <a:r>
            <a:rPr lang="de-DE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in </a:t>
          </a:r>
          <a:r>
            <a:rPr lang="de-DE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Moebius</a:t>
          </a:r>
          <a:endParaRPr lang="de-DE" sz="12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18511" y="334561"/>
        <a:ext cx="969192" cy="595006"/>
      </dsp:txXfrm>
    </dsp:sp>
    <dsp:sp modelId="{B370CE18-CF4C-4402-8C20-1C39E6749FF6}">
      <dsp:nvSpPr>
        <dsp:cNvPr id="0" name=""/>
        <dsp:cNvSpPr/>
      </dsp:nvSpPr>
      <dsp:spPr>
        <a:xfrm>
          <a:off x="1106835" y="507293"/>
          <a:ext cx="213317" cy="249541"/>
        </a:xfrm>
        <a:prstGeom prst="rightArrow">
          <a:avLst>
            <a:gd name="adj1" fmla="val 60000"/>
            <a:gd name="adj2" fmla="val 50000"/>
          </a:avLst>
        </a:prstGeom>
        <a:solidFill>
          <a:srgbClr val="BDD9AA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100" kern="1200"/>
        </a:p>
      </dsp:txBody>
      <dsp:txXfrm>
        <a:off x="1106835" y="557201"/>
        <a:ext cx="149322" cy="149725"/>
      </dsp:txXfrm>
    </dsp:sp>
    <dsp:sp modelId="{91BA4478-A1C6-4C81-95B0-465CA81AD7E2}">
      <dsp:nvSpPr>
        <dsp:cNvPr id="0" name=""/>
        <dsp:cNvSpPr/>
      </dsp:nvSpPr>
      <dsp:spPr>
        <a:xfrm>
          <a:off x="1408700" y="316050"/>
          <a:ext cx="1006214" cy="632028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FF5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DejaVu Sans"/>
            </a:rPr>
            <a:t>Digital</a:t>
          </a:r>
          <a:r>
            <a:rPr lang="de-DE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de-DE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DejaVu Sans"/>
            </a:rPr>
            <a:t>Placement</a:t>
          </a:r>
          <a:r>
            <a:rPr lang="de-DE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Test</a:t>
          </a:r>
        </a:p>
      </dsp:txBody>
      <dsp:txXfrm>
        <a:off x="1427211" y="334561"/>
        <a:ext cx="969192" cy="595006"/>
      </dsp:txXfrm>
    </dsp:sp>
    <dsp:sp modelId="{33112AAB-26EE-4D22-80B6-F496468BDDFA}">
      <dsp:nvSpPr>
        <dsp:cNvPr id="0" name=""/>
        <dsp:cNvSpPr/>
      </dsp:nvSpPr>
      <dsp:spPr>
        <a:xfrm rot="9223">
          <a:off x="2515535" y="509199"/>
          <a:ext cx="213318" cy="2495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100" kern="1200"/>
        </a:p>
      </dsp:txBody>
      <dsp:txXfrm>
        <a:off x="2515535" y="559021"/>
        <a:ext cx="149323" cy="149725"/>
      </dsp:txXfrm>
    </dsp:sp>
    <dsp:sp modelId="{096FFEA1-EDE2-4531-92BF-30111FDA3E79}">
      <dsp:nvSpPr>
        <dsp:cNvPr id="0" name=""/>
        <dsp:cNvSpPr/>
      </dsp:nvSpPr>
      <dsp:spPr>
        <a:xfrm>
          <a:off x="2817400" y="319829"/>
          <a:ext cx="1006214" cy="632028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76B9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Online </a:t>
          </a:r>
          <a:r>
            <a:rPr lang="de-DE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Lecture</a:t>
          </a:r>
          <a:endParaRPr lang="de-DE" sz="12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835911" y="338340"/>
        <a:ext cx="969192" cy="595006"/>
      </dsp:txXfrm>
    </dsp:sp>
    <dsp:sp modelId="{324A2B7F-D432-4E4F-A5F6-AE4001BC2B6C}">
      <dsp:nvSpPr>
        <dsp:cNvPr id="0" name=""/>
        <dsp:cNvSpPr/>
      </dsp:nvSpPr>
      <dsp:spPr>
        <a:xfrm>
          <a:off x="3924236" y="511073"/>
          <a:ext cx="213317" cy="2495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100" kern="1200"/>
        </a:p>
      </dsp:txBody>
      <dsp:txXfrm>
        <a:off x="3924236" y="560981"/>
        <a:ext cx="149322" cy="149725"/>
      </dsp:txXfrm>
    </dsp:sp>
    <dsp:sp modelId="{9966520B-3318-4C29-B662-11C2B32B4935}">
      <dsp:nvSpPr>
        <dsp:cNvPr id="0" name=""/>
        <dsp:cNvSpPr/>
      </dsp:nvSpPr>
      <dsp:spPr>
        <a:xfrm>
          <a:off x="4226100" y="319829"/>
          <a:ext cx="1006214" cy="632028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FF5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DejaVu Sans"/>
            </a:rPr>
            <a:t>Online</a:t>
          </a:r>
          <a:r>
            <a:rPr lang="de-DE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MAPLE </a:t>
          </a:r>
          <a:r>
            <a:rPr lang="de-DE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Exercises</a:t>
          </a:r>
          <a:endParaRPr lang="de-DE" sz="12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4244611" y="338340"/>
        <a:ext cx="969192" cy="595006"/>
      </dsp:txXfrm>
    </dsp:sp>
    <dsp:sp modelId="{76CB0017-234A-48E4-9893-D3D25C299DC3}">
      <dsp:nvSpPr>
        <dsp:cNvPr id="0" name=""/>
        <dsp:cNvSpPr/>
      </dsp:nvSpPr>
      <dsp:spPr>
        <a:xfrm rot="21589683">
          <a:off x="5332971" y="508941"/>
          <a:ext cx="213393" cy="2495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100" kern="1200"/>
        </a:p>
      </dsp:txBody>
      <dsp:txXfrm>
        <a:off x="5332971" y="558945"/>
        <a:ext cx="149375" cy="149725"/>
      </dsp:txXfrm>
    </dsp:sp>
    <dsp:sp modelId="{48B14834-A78C-4929-B966-4F87A777E3B6}">
      <dsp:nvSpPr>
        <dsp:cNvPr id="0" name=""/>
        <dsp:cNvSpPr/>
      </dsp:nvSpPr>
      <dsp:spPr>
        <a:xfrm>
          <a:off x="5634942" y="315601"/>
          <a:ext cx="1006214" cy="632028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76B9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Online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Tutorial</a:t>
          </a:r>
        </a:p>
      </dsp:txBody>
      <dsp:txXfrm>
        <a:off x="5653453" y="334112"/>
        <a:ext cx="969192" cy="595006"/>
      </dsp:txXfrm>
    </dsp:sp>
    <dsp:sp modelId="{D1086C47-595E-416D-8CA3-C763183888F6}">
      <dsp:nvSpPr>
        <dsp:cNvPr id="0" name=""/>
        <dsp:cNvSpPr/>
      </dsp:nvSpPr>
      <dsp:spPr>
        <a:xfrm rot="10320">
          <a:off x="6741742" y="508977"/>
          <a:ext cx="213243" cy="2495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DE" sz="1100" kern="1200"/>
        </a:p>
      </dsp:txBody>
      <dsp:txXfrm>
        <a:off x="6741742" y="558789"/>
        <a:ext cx="149270" cy="149725"/>
      </dsp:txXfrm>
    </dsp:sp>
    <dsp:sp modelId="{134035BF-EA1C-4499-948E-E951F14FA198}">
      <dsp:nvSpPr>
        <dsp:cNvPr id="0" name=""/>
        <dsp:cNvSpPr/>
      </dsp:nvSpPr>
      <dsp:spPr>
        <a:xfrm>
          <a:off x="7043501" y="319829"/>
          <a:ext cx="1006214" cy="632028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rgbClr val="FF5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DejaVu Sans"/>
            </a:rPr>
            <a:t>Final Digital Test</a:t>
          </a:r>
        </a:p>
      </dsp:txBody>
      <dsp:txXfrm>
        <a:off x="7062012" y="338340"/>
        <a:ext cx="969192" cy="5950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3F8E5-E25A-452B-8934-0563745D4702}" type="datetimeFigureOut">
              <a:rPr lang="de-DE" smtClean="0"/>
              <a:t>19.10.20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4890CF-B69E-4C1F-8863-DB3183A943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713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4890CF-B69E-4C1F-8863-DB3183A9434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35177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Marcel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4890CF-B69E-4C1F-8863-DB3183A94346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67903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FF0000"/>
                </a:solidFill>
              </a:rPr>
              <a:t>Repository </a:t>
            </a:r>
            <a:r>
              <a:rPr lang="de-DE" dirty="0" err="1">
                <a:solidFill>
                  <a:srgbClr val="FF0000"/>
                </a:solidFill>
              </a:rPr>
              <a:t>structure</a:t>
            </a:r>
            <a:endParaRPr lang="de-DE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FF0000"/>
                </a:solidFill>
              </a:rPr>
              <a:t>Integration </a:t>
            </a:r>
            <a:r>
              <a:rPr lang="de-DE" dirty="0" err="1">
                <a:solidFill>
                  <a:srgbClr val="FF0000"/>
                </a:solidFill>
              </a:rPr>
              <a:t>Praxisbeipiele</a:t>
            </a:r>
            <a:endParaRPr lang="de-DE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FF0000"/>
                </a:solidFill>
              </a:rPr>
              <a:t>Frühzeitiges Onboarding der Verantwortlichen, um die Nutzungsbereitschaft zu erhöhen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FF0000"/>
                </a:solidFill>
              </a:rPr>
              <a:t>Bereitstellen von Handreichungen und Schulungen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FF0000"/>
                </a:solidFill>
              </a:rPr>
              <a:t>Gute Verzahnung von Online-Durchführung und didaktischer Möglichkeiten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FF0000"/>
                </a:solidFill>
              </a:rPr>
              <a:t>Admin Experience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FF0000"/>
                </a:solidFill>
              </a:rPr>
              <a:t>Screenshot vom Handbook von Morgan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4890CF-B69E-4C1F-8863-DB3183A94346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53451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FF0000"/>
                </a:solidFill>
              </a:rPr>
              <a:t>Repository </a:t>
            </a:r>
            <a:r>
              <a:rPr lang="de-DE" dirty="0" err="1">
                <a:solidFill>
                  <a:srgbClr val="FF0000"/>
                </a:solidFill>
              </a:rPr>
              <a:t>structure</a:t>
            </a:r>
            <a:endParaRPr lang="de-DE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FF0000"/>
                </a:solidFill>
              </a:rPr>
              <a:t>Integration </a:t>
            </a:r>
            <a:r>
              <a:rPr lang="de-DE" dirty="0" err="1">
                <a:solidFill>
                  <a:srgbClr val="FF0000"/>
                </a:solidFill>
              </a:rPr>
              <a:t>Praxisbeipiele</a:t>
            </a:r>
            <a:endParaRPr lang="de-DE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FF0000"/>
                </a:solidFill>
              </a:rPr>
              <a:t>Frühzeitiges Onboarding der Verantwortlichen, um die Nutzungsbereitschaft zu erhöhen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FF0000"/>
                </a:solidFill>
              </a:rPr>
              <a:t>Bereitstellen von Handreichungen und Schulungen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FF0000"/>
                </a:solidFill>
              </a:rPr>
              <a:t>Gute Verzahnung von Online-Durchführung und didaktischer Möglichkeiten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FF0000"/>
                </a:solidFill>
              </a:rPr>
              <a:t>Admin Experience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FF0000"/>
                </a:solidFill>
              </a:rPr>
              <a:t>Screenshot vom Handbook von Morgan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4890CF-B69E-4C1F-8863-DB3183A94346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97561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Marcel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4890CF-B69E-4C1F-8863-DB3183A94346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17592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4890CF-B69E-4C1F-8863-DB3183A94346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26933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4890CF-B69E-4C1F-8863-DB3183A94346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2559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Tilo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4890CF-B69E-4C1F-8863-DB3183A94346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069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Tilo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4890CF-B69E-4C1F-8863-DB3183A94346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77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Tilo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4890CF-B69E-4C1F-8863-DB3183A94346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995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4890CF-B69E-4C1F-8863-DB3183A94346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81482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4890CF-B69E-4C1F-8863-DB3183A94346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48961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4890CF-B69E-4C1F-8863-DB3183A94346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95518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4890CF-B69E-4C1F-8863-DB3183A94346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200902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4890CF-B69E-4C1F-8863-DB3183A94346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7699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27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28" name="PlaceHolder 5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29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30" name="PlaceHolder 7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de-DE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de-DE" sz="1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dt"/>
          </p:nvPr>
        </p:nvSpPr>
        <p:spPr>
          <a:xfrm>
            <a:off x="3588840" y="4481280"/>
            <a:ext cx="2133360" cy="273600"/>
          </a:xfrm>
          <a:prstGeom prst="rect">
            <a:avLst/>
          </a:prstGeom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fld id="{9D46E517-7CC6-4635-8FE2-F854A9324731}" type="datetime1">
              <a:rPr lang="de-DE" sz="900" b="0" strike="noStrike" spc="-1">
                <a:solidFill>
                  <a:srgbClr val="000000"/>
                </a:solidFill>
                <a:latin typeface="Verdana"/>
              </a:rPr>
              <a:t>19.10.20</a:t>
            </a:fld>
            <a:endParaRPr lang="de-DE" sz="900" b="0" strike="noStrike" spc="-1"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ftr"/>
          </p:nvPr>
        </p:nvSpPr>
        <p:spPr>
          <a:xfrm>
            <a:off x="3578760" y="874440"/>
            <a:ext cx="5057280" cy="273600"/>
          </a:xfrm>
          <a:prstGeom prst="rect">
            <a:avLst/>
          </a:prstGeom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de-DE" sz="1100" b="0" strike="noStrike" spc="-1">
                <a:solidFill>
                  <a:srgbClr val="000000"/>
                </a:solidFill>
                <a:latin typeface="Verdana"/>
              </a:rPr>
              <a:t>Referent_in</a:t>
            </a:r>
            <a:endParaRPr lang="de-DE" sz="11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3563640" y="1381680"/>
            <a:ext cx="5072400" cy="5029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de-DE" sz="2800" b="1" strike="noStrike" spc="-1">
                <a:solidFill>
                  <a:srgbClr val="000000"/>
                </a:solidFill>
                <a:latin typeface="Verdana"/>
              </a:rPr>
              <a:t>Überschrift einfügen</a:t>
            </a:r>
            <a:endParaRPr lang="de-DE" sz="2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0" y="0"/>
            <a:ext cx="3065040" cy="51433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Hier ein Foto einfügen</a:t>
            </a:r>
          </a:p>
        </p:txBody>
      </p:sp>
      <p:pic>
        <p:nvPicPr>
          <p:cNvPr id="4" name="Picture 2"/>
          <p:cNvPicPr/>
          <p:nvPr/>
        </p:nvPicPr>
        <p:blipFill>
          <a:blip r:embed="rId14"/>
          <a:stretch/>
        </p:blipFill>
        <p:spPr>
          <a:xfrm>
            <a:off x="7125120" y="4483800"/>
            <a:ext cx="1532160" cy="367920"/>
          </a:xfrm>
          <a:prstGeom prst="rect">
            <a:avLst/>
          </a:prstGeom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720000" y="612000"/>
            <a:ext cx="7961400" cy="503640"/>
          </a:xfrm>
          <a:prstGeom prst="rect">
            <a:avLst/>
          </a:prstGeom>
        </p:spPr>
        <p:txBody>
          <a:bodyPr lIns="0" tIns="0" rIns="0" bIns="45000"/>
          <a:lstStyle/>
          <a:p>
            <a:pPr>
              <a:lnSpc>
                <a:spcPct val="100000"/>
              </a:lnSpc>
            </a:pPr>
            <a:r>
              <a:rPr lang="de-DE" sz="2800" b="1" strike="noStrike" spc="-1">
                <a:solidFill>
                  <a:srgbClr val="000000"/>
                </a:solidFill>
                <a:latin typeface="Verdana"/>
              </a:rPr>
              <a:t>Hier Seiten-Überschrift einfügen</a:t>
            </a:r>
            <a:endParaRPr lang="de-DE" sz="28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86" name="CustomShape 2"/>
          <p:cNvSpPr/>
          <p:nvPr/>
        </p:nvSpPr>
        <p:spPr>
          <a:xfrm>
            <a:off x="727920" y="4782240"/>
            <a:ext cx="7725240" cy="3596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4642920" y="4886640"/>
            <a:ext cx="2739240" cy="2156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  <a:spcBef>
                <a:spcPts val="181"/>
              </a:spcBef>
            </a:pPr>
            <a:r>
              <a:rPr lang="de-DE" sz="900" b="0" strike="noStrike" spc="-1">
                <a:solidFill>
                  <a:srgbClr val="FFFFFF"/>
                </a:solidFill>
                <a:latin typeface="Verdana"/>
              </a:rPr>
              <a:t>Hier Titel des Kapitels einfügen</a:t>
            </a:r>
            <a:endParaRPr lang="de-DE" sz="900" b="0" strike="noStrike" spc="-1">
              <a:solidFill>
                <a:srgbClr val="000000"/>
              </a:solidFill>
              <a:latin typeface="Verdana"/>
            </a:endParaRPr>
          </a:p>
        </p:txBody>
      </p:sp>
      <p:pic>
        <p:nvPicPr>
          <p:cNvPr id="88" name="Picture 2"/>
          <p:cNvPicPr/>
          <p:nvPr/>
        </p:nvPicPr>
        <p:blipFill>
          <a:blip r:embed="rId14"/>
          <a:srcRect r="31960" b="55317"/>
          <a:stretch/>
        </p:blipFill>
        <p:spPr>
          <a:xfrm>
            <a:off x="7836840" y="4875120"/>
            <a:ext cx="463680" cy="181080"/>
          </a:xfrm>
          <a:prstGeom prst="rect">
            <a:avLst/>
          </a:prstGeom>
          <a:ln>
            <a:noFill/>
          </a:ln>
        </p:spPr>
      </p:pic>
      <p:sp>
        <p:nvSpPr>
          <p:cNvPr id="89" name="PlaceHolder 4"/>
          <p:cNvSpPr>
            <a:spLocks noGrp="1"/>
          </p:cNvSpPr>
          <p:nvPr>
            <p:ph type="body"/>
          </p:nvPr>
        </p:nvSpPr>
        <p:spPr>
          <a:xfrm>
            <a:off x="5765760" y="1548000"/>
            <a:ext cx="2687400" cy="25354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ts val="2100"/>
              </a:lnSpc>
              <a:spcBef>
                <a:spcPts val="320"/>
              </a:spcBef>
            </a:pPr>
            <a:r>
              <a:rPr lang="de-DE" sz="1600" b="0" strike="noStrike" spc="-1">
                <a:solidFill>
                  <a:srgbClr val="000000"/>
                </a:solidFill>
                <a:latin typeface="Verdana"/>
              </a:rPr>
              <a:t>Textmasterformat bearbeiten</a:t>
            </a:r>
          </a:p>
          <a:p>
            <a:pPr marL="177840" lvl="1" indent="-177480">
              <a:lnSpc>
                <a:spcPts val="2100"/>
              </a:lnSpc>
              <a:spcBef>
                <a:spcPts val="320"/>
              </a:spcBef>
              <a:buClr>
                <a:srgbClr val="76B900"/>
              </a:buClr>
              <a:buSzPct val="103000"/>
              <a:buFont typeface="Verdana"/>
              <a:buChar char="•"/>
            </a:pPr>
            <a:r>
              <a:rPr lang="de-DE" sz="1600" b="0" strike="noStrike" spc="-1">
                <a:solidFill>
                  <a:srgbClr val="000000"/>
                </a:solidFill>
                <a:latin typeface="Verdana"/>
              </a:rPr>
              <a:t>Zweite Ebene</a:t>
            </a:r>
          </a:p>
          <a:p>
            <a:pPr marL="355680" lvl="2" indent="-177480">
              <a:lnSpc>
                <a:spcPts val="2100"/>
              </a:lnSpc>
              <a:spcBef>
                <a:spcPts val="320"/>
              </a:spcBef>
              <a:buClr>
                <a:srgbClr val="76B900"/>
              </a:buClr>
              <a:buSzPct val="103000"/>
              <a:buFont typeface="Verdana"/>
              <a:buChar char="•"/>
            </a:pPr>
            <a:r>
              <a:rPr lang="de-DE" sz="1600" b="0" strike="noStrike" spc="-1">
                <a:solidFill>
                  <a:srgbClr val="000000"/>
                </a:solidFill>
                <a:latin typeface="Verdana"/>
              </a:rPr>
              <a:t>Dritte Ebene</a:t>
            </a:r>
          </a:p>
          <a:p>
            <a:pPr marL="538200" lvl="3" indent="-182160">
              <a:lnSpc>
                <a:spcPts val="2100"/>
              </a:lnSpc>
              <a:spcBef>
                <a:spcPts val="320"/>
              </a:spcBef>
              <a:buClr>
                <a:srgbClr val="76B900"/>
              </a:buClr>
              <a:buSzPct val="103000"/>
              <a:buFont typeface="Verdana"/>
              <a:buChar char="•"/>
            </a:pPr>
            <a:r>
              <a:rPr lang="de-DE" sz="1600" b="0" strike="noStrike" spc="-1">
                <a:solidFill>
                  <a:srgbClr val="000000"/>
                </a:solidFill>
                <a:latin typeface="Verdana"/>
              </a:rPr>
              <a:t>Vierte Ebene</a:t>
            </a:r>
            <a:endParaRPr lang="de-DE" sz="1600" b="0" strike="noStrike" spc="-1">
              <a:solidFill>
                <a:srgbClr val="AFAFAF"/>
              </a:solidFill>
              <a:latin typeface="Verdana"/>
            </a:endParaRPr>
          </a:p>
          <a:p>
            <a:pPr>
              <a:lnSpc>
                <a:spcPts val="2100"/>
              </a:lnSpc>
              <a:spcBef>
                <a:spcPts val="320"/>
              </a:spcBef>
            </a:pPr>
            <a:r>
              <a:rPr lang="de-DE" sz="1600" b="0" strike="noStrike" spc="-1">
                <a:solidFill>
                  <a:srgbClr val="AFAFAF"/>
                </a:solidFill>
                <a:latin typeface="Verdana"/>
              </a:rPr>
              <a:t>Fünfte Ebene</a:t>
            </a:r>
            <a:endParaRPr lang="de-DE" sz="16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90" name="PlaceHolder 5"/>
          <p:cNvSpPr>
            <a:spLocks noGrp="1"/>
          </p:cNvSpPr>
          <p:nvPr>
            <p:ph type="body"/>
          </p:nvPr>
        </p:nvSpPr>
        <p:spPr>
          <a:xfrm>
            <a:off x="720000" y="1554840"/>
            <a:ext cx="4679640" cy="29516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de-DE" sz="1800" b="0" strike="noStrike" spc="-1">
                <a:solidFill>
                  <a:srgbClr val="000000"/>
                </a:solidFill>
                <a:latin typeface="Verdana"/>
              </a:rPr>
              <a:t>Durch Klicken auf das Symbol ein Bild einfügen</a:t>
            </a:r>
          </a:p>
        </p:txBody>
      </p:sp>
      <p:sp>
        <p:nvSpPr>
          <p:cNvPr id="91" name="PlaceHolder 6"/>
          <p:cNvSpPr>
            <a:spLocks noGrp="1"/>
          </p:cNvSpPr>
          <p:nvPr>
            <p:ph type="body"/>
          </p:nvPr>
        </p:nvSpPr>
        <p:spPr>
          <a:xfrm>
            <a:off x="5580000" y="4299840"/>
            <a:ext cx="2872800" cy="286920"/>
          </a:xfrm>
          <a:prstGeom prst="rect">
            <a:avLst/>
          </a:prstGeom>
        </p:spPr>
        <p:txBody>
          <a:bodyPr lIns="0" tIns="0" rIns="0" bIns="0"/>
          <a:lstStyle/>
          <a:p>
            <a:pPr>
              <a:lnSpc>
                <a:spcPct val="100000"/>
              </a:lnSpc>
              <a:spcBef>
                <a:spcPts val="159"/>
              </a:spcBef>
            </a:pPr>
            <a:r>
              <a:rPr lang="de-DE" sz="800" b="0" strike="noStrike" spc="-1">
                <a:solidFill>
                  <a:srgbClr val="000000"/>
                </a:solidFill>
                <a:latin typeface="Verdana"/>
              </a:rPr>
              <a:t>Hier das Copyright des Bildes und eventuell eine Bildunterschrift einfügen.</a:t>
            </a:r>
          </a:p>
        </p:txBody>
      </p:sp>
      <p:sp>
        <p:nvSpPr>
          <p:cNvPr id="92" name="PlaceHolder 7"/>
          <p:cNvSpPr>
            <a:spLocks noGrp="1"/>
          </p:cNvSpPr>
          <p:nvPr>
            <p:ph type="dt"/>
          </p:nvPr>
        </p:nvSpPr>
        <p:spPr>
          <a:xfrm>
            <a:off x="881640" y="4818240"/>
            <a:ext cx="1097640" cy="273600"/>
          </a:xfrm>
          <a:prstGeom prst="rect">
            <a:avLst/>
          </a:prstGeom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fld id="{347DACF5-E5F8-441F-9517-AD7B332F14EE}" type="datetime1">
              <a:rPr lang="de-DE" sz="900" b="0" strike="noStrike" spc="-1">
                <a:solidFill>
                  <a:srgbClr val="FFFFFF"/>
                </a:solidFill>
                <a:latin typeface="Verdana"/>
              </a:rPr>
              <a:t>19.10.20</a:t>
            </a:fld>
            <a:endParaRPr lang="de-DE" sz="900" b="0" strike="noStrike" spc="-1">
              <a:latin typeface="Times New Roman"/>
            </a:endParaRPr>
          </a:p>
        </p:txBody>
      </p:sp>
      <p:sp>
        <p:nvSpPr>
          <p:cNvPr id="93" name="PlaceHolder 8"/>
          <p:cNvSpPr>
            <a:spLocks noGrp="1"/>
          </p:cNvSpPr>
          <p:nvPr>
            <p:ph type="ftr"/>
          </p:nvPr>
        </p:nvSpPr>
        <p:spPr>
          <a:xfrm>
            <a:off x="2267640" y="4818240"/>
            <a:ext cx="2304000" cy="273600"/>
          </a:xfrm>
          <a:prstGeom prst="rect">
            <a:avLst/>
          </a:prstGeom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de-DE" sz="900" b="0" strike="noStrike" spc="-1">
                <a:solidFill>
                  <a:srgbClr val="FFFFFF"/>
                </a:solidFill>
                <a:latin typeface="Verdana"/>
              </a:rPr>
              <a:t>Referent_in</a:t>
            </a:r>
            <a:endParaRPr lang="de-DE" sz="900" b="0" strike="noStrike" spc="-1">
              <a:latin typeface="Times New Roman"/>
            </a:endParaRPr>
          </a:p>
        </p:txBody>
      </p:sp>
      <p:sp>
        <p:nvSpPr>
          <p:cNvPr id="94" name="PlaceHolder 9"/>
          <p:cNvSpPr>
            <a:spLocks noGrp="1"/>
          </p:cNvSpPr>
          <p:nvPr>
            <p:ph type="sldNum"/>
          </p:nvPr>
        </p:nvSpPr>
        <p:spPr>
          <a:xfrm>
            <a:off x="8388360" y="64800"/>
            <a:ext cx="693000" cy="27432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520E9337-59E3-4355-B1E9-16397CC3131F}" type="slidenum">
              <a:rPr lang="de-DE" sz="800" b="0" strike="noStrike" spc="-1">
                <a:solidFill>
                  <a:srgbClr val="000000"/>
                </a:solidFill>
                <a:latin typeface="Verdana"/>
              </a:rPr>
              <a:t>‹Nr.›</a:t>
            </a:fld>
            <a:endParaRPr lang="de-DE" sz="8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6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9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1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13.sv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12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11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s://t1p.de/moebius-htwberlin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extShape 4"/>
          <p:cNvSpPr txBox="1"/>
          <p:nvPr/>
        </p:nvSpPr>
        <p:spPr>
          <a:xfrm>
            <a:off x="537398" y="3349123"/>
            <a:ext cx="8592500" cy="121046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2200" b="1" strike="noStrike" spc="-1" dirty="0">
                <a:solidFill>
                  <a:srgbClr val="000000"/>
                </a:solidFill>
                <a:latin typeface="Verdana"/>
              </a:rPr>
              <a:t>Student satisfaction determinants in hybrid learning environments</a:t>
            </a:r>
            <a:endParaRPr lang="de-DE" sz="22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59" name="TextShape 1"/>
          <p:cNvSpPr txBox="1"/>
          <p:nvPr/>
        </p:nvSpPr>
        <p:spPr>
          <a:xfrm>
            <a:off x="529515" y="4022857"/>
            <a:ext cx="2790931" cy="51979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ts val="3699"/>
              </a:lnSpc>
              <a:spcBef>
                <a:spcPts val="439"/>
              </a:spcBef>
            </a:pPr>
            <a:r>
              <a:rPr lang="en-US" sz="2200" b="0" strike="noStrike" spc="-1" dirty="0">
                <a:solidFill>
                  <a:srgbClr val="76B900"/>
                </a:solidFill>
                <a:latin typeface="Verdana"/>
              </a:rPr>
              <a:t>based on MAPLE </a:t>
            </a:r>
            <a:endParaRPr lang="en-US" sz="2200" b="0" strike="noStrike" spc="-1" dirty="0">
              <a:latin typeface="Arial"/>
            </a:endParaRPr>
          </a:p>
        </p:txBody>
      </p:sp>
      <p:sp>
        <p:nvSpPr>
          <p:cNvPr id="260" name="TextShape 2"/>
          <p:cNvSpPr txBox="1"/>
          <p:nvPr/>
        </p:nvSpPr>
        <p:spPr>
          <a:xfrm>
            <a:off x="3588840" y="4765067"/>
            <a:ext cx="2133360" cy="273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de-DE" sz="900" b="0" strike="noStrike" spc="-1" dirty="0">
                <a:solidFill>
                  <a:srgbClr val="000000"/>
                </a:solidFill>
                <a:latin typeface="Verdana"/>
              </a:rPr>
              <a:t>November, 2020</a:t>
            </a:r>
            <a:endParaRPr lang="de-DE" sz="900" b="0" strike="noStrike" spc="-1" dirty="0">
              <a:latin typeface="Times New Roman"/>
            </a:endParaRPr>
          </a:p>
        </p:txBody>
      </p:sp>
      <p:pic>
        <p:nvPicPr>
          <p:cNvPr id="3" name="Grafik 2" descr="Ein Bild, das Spiel, Tisch enthält.&#10;&#10;Automatisch generierte Beschreibung">
            <a:extLst>
              <a:ext uri="{FF2B5EF4-FFF2-40B4-BE49-F238E27FC236}">
                <a16:creationId xmlns:a16="http://schemas.microsoft.com/office/drawing/2014/main" id="{65D1E3E8-1A77-4AE3-9A07-694CC451E4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12"/>
            <a:ext cx="9144000" cy="2956560"/>
          </a:xfrm>
          <a:prstGeom prst="rect">
            <a:avLst/>
          </a:prstGeom>
        </p:spPr>
      </p:pic>
      <p:sp>
        <p:nvSpPr>
          <p:cNvPr id="261" name="TextShape 3"/>
          <p:cNvSpPr txBox="1"/>
          <p:nvPr/>
        </p:nvSpPr>
        <p:spPr>
          <a:xfrm>
            <a:off x="512667" y="2214120"/>
            <a:ext cx="1893333" cy="719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de-DE" sz="1100" b="0" strike="noStrike" spc="-1" dirty="0">
                <a:latin typeface="Verdana"/>
              </a:rPr>
              <a:t>Lisa Fischer</a:t>
            </a:r>
            <a:endParaRPr lang="de-DE" sz="1100" b="0" strike="noStrike" spc="-1" dirty="0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de-DE" sz="1100" b="0" strike="noStrike" spc="-1" dirty="0">
                <a:latin typeface="Verdana"/>
              </a:rPr>
              <a:t>Marcel Dux</a:t>
            </a:r>
            <a:endParaRPr lang="de-DE" sz="1100" b="0" strike="noStrike" spc="-1" dirty="0">
              <a:latin typeface="Times New Roman"/>
            </a:endParaRPr>
          </a:p>
          <a:p>
            <a:r>
              <a:rPr lang="de-DE" sz="1100" b="0" strike="noStrike" spc="-1" dirty="0">
                <a:latin typeface="Verdana"/>
              </a:rPr>
              <a:t>Tilo Wendler</a:t>
            </a:r>
          </a:p>
        </p:txBody>
      </p:sp>
    </p:spTree>
    <p:extLst>
      <p:ext uri="{BB962C8B-B14F-4D97-AF65-F5344CB8AC3E}">
        <p14:creationId xmlns:p14="http://schemas.microsoft.com/office/powerpoint/2010/main" val="3005032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TextShape 7"/>
          <p:cNvSpPr txBox="1"/>
          <p:nvPr/>
        </p:nvSpPr>
        <p:spPr>
          <a:xfrm>
            <a:off x="720000" y="612000"/>
            <a:ext cx="7961400" cy="503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45000"/>
          <a:lstStyle/>
          <a:p>
            <a:pPr>
              <a:lnSpc>
                <a:spcPct val="100000"/>
              </a:lnSpc>
            </a:pPr>
            <a:r>
              <a:rPr lang="en-US" sz="2800" b="1" strike="noStrike" spc="-1" dirty="0">
                <a:solidFill>
                  <a:srgbClr val="76B900"/>
                </a:solidFill>
                <a:latin typeface="Verdana"/>
              </a:rPr>
              <a:t>Lessons Learned - Organization</a:t>
            </a:r>
            <a:endParaRPr lang="en-US" sz="28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" name="TextShape 1">
            <a:extLst>
              <a:ext uri="{FF2B5EF4-FFF2-40B4-BE49-F238E27FC236}">
                <a16:creationId xmlns:a16="http://schemas.microsoft.com/office/drawing/2014/main" id="{536B19F0-DAE8-424C-8ABD-87C25717AB21}"/>
              </a:ext>
            </a:extLst>
          </p:cNvPr>
          <p:cNvSpPr txBox="1"/>
          <p:nvPr/>
        </p:nvSpPr>
        <p:spPr>
          <a:xfrm>
            <a:off x="4642920" y="4886640"/>
            <a:ext cx="2739240" cy="215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  <a:spcBef>
                <a:spcPts val="181"/>
              </a:spcBef>
            </a:pPr>
            <a:r>
              <a:rPr lang="en-US" sz="900" b="0" strike="noStrike" spc="-1">
                <a:solidFill>
                  <a:srgbClr val="FFFFFF"/>
                </a:solidFill>
                <a:latin typeface="Verdana"/>
              </a:rPr>
              <a:t>MAPLE Conference 2020</a:t>
            </a:r>
            <a:endParaRPr lang="en-US" sz="9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A53EDDA-6092-41B9-9CE7-F306D64C2AE9}"/>
              </a:ext>
            </a:extLst>
          </p:cNvPr>
          <p:cNvSpPr txBox="1"/>
          <p:nvPr/>
        </p:nvSpPr>
        <p:spPr>
          <a:xfrm>
            <a:off x="1286323" y="2022490"/>
            <a:ext cx="6326966" cy="1876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Repository </a:t>
            </a:r>
            <a:r>
              <a:rPr lang="de-DE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structure</a:t>
            </a:r>
            <a:endParaRPr lang="de-D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important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integrate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clear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examples</a:t>
            </a:r>
            <a:endParaRPr lang="de-D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early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Onboarding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all </a:t>
            </a:r>
            <a:r>
              <a:rPr lang="de-DE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staff-members</a:t>
            </a:r>
            <a:endParaRPr lang="de-D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provide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handbooks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  <a:r>
              <a:rPr lang="de-D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tutorials</a:t>
            </a:r>
            <a:endParaRPr lang="de-D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" name="Grafik 1" descr="Chat">
            <a:extLst>
              <a:ext uri="{FF2B5EF4-FFF2-40B4-BE49-F238E27FC236}">
                <a16:creationId xmlns:a16="http://schemas.microsoft.com/office/drawing/2014/main" id="{8562D4F1-E891-47D6-88F0-8B5330BD22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69203" y="1083393"/>
            <a:ext cx="914400" cy="914400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2868C8FF-95E0-4B61-BD95-4EF5C8A06298}"/>
              </a:ext>
            </a:extLst>
          </p:cNvPr>
          <p:cNvSpPr txBox="1"/>
          <p:nvPr/>
        </p:nvSpPr>
        <p:spPr>
          <a:xfrm>
            <a:off x="5983603" y="1288291"/>
            <a:ext cx="2476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latin typeface="Verdana" panose="020B0604030504040204" pitchFamily="34" charset="0"/>
                <a:ea typeface="Verdana" panose="020B0604030504040204" pitchFamily="34" charset="0"/>
              </a:rPr>
              <a:t>Onboarding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of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the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responsible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persons</a:t>
            </a:r>
            <a:endParaRPr lang="de-DE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Increase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willingness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to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use</a:t>
            </a:r>
            <a:endParaRPr lang="de-DE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904D65C8-A8B1-4AF9-900E-3D967FE2985E}"/>
              </a:ext>
            </a:extLst>
          </p:cNvPr>
          <p:cNvSpPr/>
          <p:nvPr/>
        </p:nvSpPr>
        <p:spPr>
          <a:xfrm>
            <a:off x="4997213" y="1140337"/>
            <a:ext cx="3539090" cy="91440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7602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TextShape 7"/>
          <p:cNvSpPr txBox="1"/>
          <p:nvPr/>
        </p:nvSpPr>
        <p:spPr>
          <a:xfrm>
            <a:off x="720000" y="612000"/>
            <a:ext cx="7961400" cy="503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45000"/>
          <a:lstStyle/>
          <a:p>
            <a:pPr>
              <a:lnSpc>
                <a:spcPct val="100000"/>
              </a:lnSpc>
            </a:pPr>
            <a:r>
              <a:rPr lang="en-US" sz="2800" b="1" strike="noStrike" spc="-1" dirty="0">
                <a:solidFill>
                  <a:srgbClr val="76B900"/>
                </a:solidFill>
                <a:latin typeface="Verdana"/>
              </a:rPr>
              <a:t>Lessons Learned - Moebius</a:t>
            </a:r>
            <a:endParaRPr lang="en-US" sz="28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" name="TextShape 1">
            <a:extLst>
              <a:ext uri="{FF2B5EF4-FFF2-40B4-BE49-F238E27FC236}">
                <a16:creationId xmlns:a16="http://schemas.microsoft.com/office/drawing/2014/main" id="{536B19F0-DAE8-424C-8ABD-87C25717AB21}"/>
              </a:ext>
            </a:extLst>
          </p:cNvPr>
          <p:cNvSpPr txBox="1"/>
          <p:nvPr/>
        </p:nvSpPr>
        <p:spPr>
          <a:xfrm>
            <a:off x="4642920" y="4886640"/>
            <a:ext cx="2739240" cy="215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  <a:spcBef>
                <a:spcPts val="181"/>
              </a:spcBef>
            </a:pPr>
            <a:r>
              <a:rPr lang="en-US" sz="900" b="0" strike="noStrike" spc="-1">
                <a:solidFill>
                  <a:srgbClr val="FFFFFF"/>
                </a:solidFill>
                <a:latin typeface="Verdana"/>
              </a:rPr>
              <a:t>MAPLE Conference 2020</a:t>
            </a:r>
            <a:endParaRPr lang="en-US" sz="9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B153E492-A89A-4112-9269-7412A1BBDD49}"/>
              </a:ext>
            </a:extLst>
          </p:cNvPr>
          <p:cNvSpPr/>
          <p:nvPr/>
        </p:nvSpPr>
        <p:spPr>
          <a:xfrm>
            <a:off x="3038732" y="2933137"/>
            <a:ext cx="2466716" cy="7194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Repository </a:t>
            </a:r>
            <a:r>
              <a:rPr lang="de-DE" sz="1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structure</a:t>
            </a:r>
            <a:endParaRPr lang="de-DE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Classify</a:t>
            </a:r>
            <a:r>
              <a:rPr lang="de-DE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exercises</a:t>
            </a:r>
            <a:r>
              <a:rPr lang="de-DE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r>
              <a:rPr lang="de-DE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      find </a:t>
            </a:r>
            <a:r>
              <a:rPr lang="de-DE" sz="12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tasks</a:t>
            </a:r>
            <a:r>
              <a:rPr lang="de-DE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easier</a:t>
            </a:r>
            <a:endParaRPr lang="de-DE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62653E62-6B86-4245-8263-1C2D2C40CC10}"/>
              </a:ext>
            </a:extLst>
          </p:cNvPr>
          <p:cNvGrpSpPr/>
          <p:nvPr/>
        </p:nvGrpSpPr>
        <p:grpSpPr>
          <a:xfrm>
            <a:off x="737206" y="2026261"/>
            <a:ext cx="1831018" cy="1557087"/>
            <a:chOff x="628650" y="1115640"/>
            <a:chExt cx="1831018" cy="1557087"/>
          </a:xfrm>
        </p:grpSpPr>
        <p:pic>
          <p:nvPicPr>
            <p:cNvPr id="7" name="Grafik 6" descr="Ein Bild, das Text enthält.&#10;&#10;Automatisch generierte Beschreibung">
              <a:extLst>
                <a:ext uri="{FF2B5EF4-FFF2-40B4-BE49-F238E27FC236}">
                  <a16:creationId xmlns:a16="http://schemas.microsoft.com/office/drawing/2014/main" id="{E55215B2-8721-4613-9C8B-106CEAFB30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005" y="1268442"/>
              <a:ext cx="1595897" cy="1127286"/>
            </a:xfrm>
            <a:prstGeom prst="rect">
              <a:avLst/>
            </a:prstGeom>
          </p:spPr>
        </p:pic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F60084B4-0860-47F2-8B64-4BD626C0903F}"/>
                </a:ext>
              </a:extLst>
            </p:cNvPr>
            <p:cNvSpPr txBox="1"/>
            <p:nvPr/>
          </p:nvSpPr>
          <p:spPr>
            <a:xfrm>
              <a:off x="715798" y="2395728"/>
              <a:ext cx="17438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>
                  <a:latin typeface="Verdana" panose="020B0604030504040204" pitchFamily="34" charset="0"/>
                  <a:ea typeface="Verdana" panose="020B0604030504040204" pitchFamily="34" charset="0"/>
                </a:rPr>
                <a:t>Quick </a:t>
              </a:r>
              <a:r>
                <a:rPr lang="de-DE" sz="1200" b="1" dirty="0" err="1">
                  <a:latin typeface="Verdana" panose="020B0604030504040204" pitchFamily="34" charset="0"/>
                  <a:ea typeface="Verdana" panose="020B0604030504040204" pitchFamily="34" charset="0"/>
                </a:rPr>
                <a:t>start</a:t>
              </a:r>
              <a:r>
                <a:rPr lang="de-DE" sz="1200" b="1" dirty="0"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de-DE" sz="1200" b="1" dirty="0" err="1">
                  <a:latin typeface="Verdana" panose="020B0604030504040204" pitchFamily="34" charset="0"/>
                  <a:ea typeface="Verdana" panose="020B0604030504040204" pitchFamily="34" charset="0"/>
                </a:rPr>
                <a:t>guide</a:t>
              </a:r>
              <a:endParaRPr lang="de-DE" sz="12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C79FBE8F-F08E-4903-98C6-C08D28A9C498}"/>
                </a:ext>
              </a:extLst>
            </p:cNvPr>
            <p:cNvSpPr/>
            <p:nvPr/>
          </p:nvSpPr>
          <p:spPr>
            <a:xfrm>
              <a:off x="628650" y="1115640"/>
              <a:ext cx="1831018" cy="155708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25" name="Rechteck 24">
            <a:extLst>
              <a:ext uri="{FF2B5EF4-FFF2-40B4-BE49-F238E27FC236}">
                <a16:creationId xmlns:a16="http://schemas.microsoft.com/office/drawing/2014/main" id="{3B326118-04C9-49A3-BEAC-252F4379FD23}"/>
              </a:ext>
            </a:extLst>
          </p:cNvPr>
          <p:cNvSpPr/>
          <p:nvPr/>
        </p:nvSpPr>
        <p:spPr>
          <a:xfrm>
            <a:off x="3038732" y="1949510"/>
            <a:ext cx="2466716" cy="7194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Case </a:t>
            </a:r>
            <a:r>
              <a:rPr lang="de-DE" sz="1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studies</a:t>
            </a:r>
            <a:endParaRPr lang="de-DE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Consider</a:t>
            </a:r>
            <a:r>
              <a:rPr lang="de-DE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real </a:t>
            </a:r>
            <a:r>
              <a:rPr lang="de-DE" sz="12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world</a:t>
            </a:r>
            <a:r>
              <a:rPr lang="de-DE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problems</a:t>
            </a:r>
            <a:endParaRPr lang="de-DE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69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568"/>
    </mc:Choice>
    <mc:Fallback xmlns="">
      <p:transition spd="slow" advTm="61568"/>
    </mc:Fallback>
  </mc:AlternateContent>
  <p:extLst>
    <p:ext uri="{3A86A75C-4F4B-4683-9AE1-C65F6400EC91}">
      <p14:laserTraceLst xmlns:p14="http://schemas.microsoft.com/office/powerpoint/2010/main">
        <p14:tracePtLst>
          <p14:tracePt t="11921" x="869950" y="3633788"/>
          <p14:tracePt t="12235" x="884238" y="3633788"/>
          <p14:tracePt t="12242" x="898525" y="3633788"/>
          <p14:tracePt t="12250" x="908050" y="3633788"/>
          <p14:tracePt t="12259" x="920750" y="3633788"/>
          <p14:tracePt t="12266" x="935038" y="3633788"/>
          <p14:tracePt t="12273" x="958850" y="3633788"/>
          <p14:tracePt t="12281" x="971550" y="3633788"/>
          <p14:tracePt t="12288" x="985838" y="3633788"/>
          <p14:tracePt t="12297" x="1009650" y="3638550"/>
          <p14:tracePt t="12304" x="1023938" y="3638550"/>
          <p14:tracePt t="12312" x="1046163" y="3638550"/>
          <p14:tracePt t="12319" x="1065213" y="3638550"/>
          <p14:tracePt t="12327" x="1087438" y="3638550"/>
          <p14:tracePt t="12335" x="1101725" y="3638550"/>
          <p14:tracePt t="12342" x="1116013" y="3638550"/>
          <p14:tracePt t="12350" x="1138238" y="3643313"/>
          <p14:tracePt t="12358" x="1147763" y="3643313"/>
          <p14:tracePt t="12366" x="1162050" y="3648075"/>
          <p14:tracePt t="12374" x="1176338" y="3648075"/>
          <p14:tracePt t="12381" x="1185863" y="3648075"/>
          <p14:tracePt t="12389" x="1198563" y="3648075"/>
          <p14:tracePt t="12397" x="1212850" y="3648075"/>
          <p14:tracePt t="12404" x="1236663" y="3648075"/>
          <p14:tracePt t="12412" x="1254125" y="3648075"/>
          <p14:tracePt t="12420" x="1277938" y="3652838"/>
          <p14:tracePt t="12428" x="1301750" y="3662363"/>
          <p14:tracePt t="12436" x="1319213" y="3662363"/>
          <p14:tracePt t="12445" x="1343025" y="3662363"/>
          <p14:tracePt t="12451" x="1360488" y="3662363"/>
          <p14:tracePt t="12458" x="1379538" y="3662363"/>
          <p14:tracePt t="12466" x="1389063" y="3662363"/>
          <p14:tracePt t="12474" x="1408113" y="3662363"/>
          <p14:tracePt t="12482" x="1420813" y="3662363"/>
          <p14:tracePt t="12490" x="1430338" y="3662363"/>
          <p14:tracePt t="12498" x="1444625" y="3662363"/>
          <p14:tracePt t="12505" x="1458913" y="3662363"/>
          <p14:tracePt t="12515" x="1468438" y="3662363"/>
          <p14:tracePt t="12520" x="1481138" y="3662363"/>
          <p14:tracePt t="12529" x="1495425" y="3662363"/>
          <p14:tracePt t="12536" x="1504950" y="3662363"/>
          <p14:tracePt t="12544" x="1514475" y="3662363"/>
          <p14:tracePt t="12551" x="1531938" y="3662363"/>
          <p14:tracePt t="12559" x="1546225" y="3662363"/>
          <p14:tracePt t="12567" x="1555750" y="3662363"/>
          <p14:tracePt t="12574" x="1570038" y="3667125"/>
          <p14:tracePt t="12582" x="1582738" y="3667125"/>
          <p14:tracePt t="12590" x="1592263" y="3667125"/>
          <p14:tracePt t="12598" x="1606550" y="3667125"/>
          <p14:tracePt t="12606" x="1620838" y="3667125"/>
          <p14:tracePt t="12614" x="1635125" y="3671888"/>
          <p14:tracePt t="12621" x="1638300" y="3671888"/>
          <p14:tracePt t="12629" x="1647825" y="3671888"/>
          <p14:tracePt t="12636" x="1666875" y="3671888"/>
          <p14:tracePt t="12645" x="1671638" y="3671888"/>
          <p14:tracePt t="12652" x="1681163" y="3671888"/>
          <p14:tracePt t="12661" x="1690688" y="3671888"/>
          <p14:tracePt t="12667" x="1693863" y="3671888"/>
          <p14:tracePt t="12675" x="1703388" y="3671888"/>
          <p14:tracePt t="12683" x="1708150" y="3667125"/>
          <p14:tracePt t="12691" x="1717675" y="3667125"/>
          <p14:tracePt t="12699" x="1727200" y="3662363"/>
          <p14:tracePt t="12706" x="1731963" y="3657600"/>
          <p14:tracePt t="12714" x="1736725" y="3657600"/>
          <p14:tracePt t="12721" x="1746250" y="3652838"/>
          <p14:tracePt t="12730" x="1758950" y="3648075"/>
          <p14:tracePt t="12737" x="1763713" y="3648075"/>
          <p14:tracePt t="12746" x="1778000" y="3643313"/>
          <p14:tracePt t="12752" x="1787525" y="3638550"/>
          <p14:tracePt t="12760" x="1792288" y="3638550"/>
          <p14:tracePt t="12768" x="1801813" y="3638550"/>
          <p14:tracePt t="12776" x="1809750" y="3638550"/>
          <p14:tracePt t="12783" x="1819275" y="3638550"/>
          <p14:tracePt t="12791" x="1828800" y="3638550"/>
          <p14:tracePt t="12799" x="1838325" y="3638550"/>
          <p14:tracePt t="12806" x="1847850" y="3638550"/>
          <p14:tracePt t="12814" x="1855788" y="3638550"/>
          <p14:tracePt t="12822" x="1865313" y="3638550"/>
          <p14:tracePt t="12830" x="1874838" y="3638550"/>
          <p14:tracePt t="12837" x="1884363" y="3638550"/>
          <p14:tracePt t="12845" x="1889125" y="3638550"/>
          <p14:tracePt t="12853" x="1893888" y="3638550"/>
          <p14:tracePt t="12861" x="1898650" y="3638550"/>
          <p14:tracePt t="12868" x="1908175" y="3638550"/>
          <p14:tracePt t="12877" x="1916113" y="3638550"/>
          <p14:tracePt t="12884" x="1920875" y="3633788"/>
          <p14:tracePt t="12891" x="1930400" y="3629025"/>
          <p14:tracePt t="12899" x="1939925" y="3629025"/>
          <p14:tracePt t="12907" x="1939925" y="3624263"/>
          <p14:tracePt t="12916" x="1949450" y="3624263"/>
          <p14:tracePt t="12922" x="1958975" y="3624263"/>
          <p14:tracePt t="12931" x="1966913" y="3624263"/>
          <p14:tracePt t="12938" x="1976438" y="3624263"/>
          <p14:tracePt t="12946" x="1985963" y="3624263"/>
          <p14:tracePt t="12953" x="1995488" y="3624263"/>
          <p14:tracePt t="12961" x="2000250" y="3624263"/>
          <p14:tracePt t="12971" x="2005013" y="3624263"/>
          <p14:tracePt t="12982" x="2009775" y="3624263"/>
          <p14:tracePt t="12986" x="2014538" y="3624263"/>
          <p14:tracePt t="12994" x="2019300" y="3624263"/>
          <p14:tracePt t="13000" x="2027238" y="3624263"/>
          <p14:tracePt t="13008" x="2032000" y="3624263"/>
          <p14:tracePt t="13016" x="2036763" y="3624263"/>
          <p14:tracePt t="13023" x="2041525" y="3624263"/>
          <p14:tracePt t="13031" x="2046288" y="3624263"/>
          <p14:tracePt t="13039" x="2051050" y="3624263"/>
          <p14:tracePt t="13047" x="2060575" y="3624263"/>
          <p14:tracePt t="13054" x="2065338" y="3624263"/>
          <p14:tracePt t="13063" x="2070100" y="3624263"/>
          <p14:tracePt t="13069" x="2078038" y="3629025"/>
          <p14:tracePt t="13078" x="2082800" y="3629025"/>
          <p14:tracePt t="13085" x="2092325" y="3629025"/>
          <p14:tracePt t="13092" x="2101850" y="3629025"/>
          <p14:tracePt t="13100" x="2106613" y="3629025"/>
          <p14:tracePt t="13108" x="2111375" y="3629025"/>
          <p14:tracePt t="13116" x="2120900" y="3629025"/>
          <p14:tracePt t="13124" x="2125663" y="3629025"/>
          <p14:tracePt t="13143" x="2133600" y="3629025"/>
          <p14:tracePt t="13148" x="2138363" y="3629025"/>
          <p14:tracePt t="13155" x="2143125" y="3629025"/>
          <p14:tracePt t="13164" x="2152650" y="3629025"/>
          <p14:tracePt t="13170" x="2157413" y="3629025"/>
          <p14:tracePt t="13178" x="2162175" y="3629025"/>
          <p14:tracePt t="13186" x="2171700" y="3629025"/>
          <p14:tracePt t="13194" x="2181225" y="3633788"/>
          <p14:tracePt t="13200" x="2189163" y="3633788"/>
          <p14:tracePt t="13208" x="2208213" y="3633788"/>
          <p14:tracePt t="13216" x="2217738" y="3633788"/>
          <p14:tracePt t="13224" x="2236788" y="3633788"/>
          <p14:tracePt t="13232" x="2249488" y="3633788"/>
          <p14:tracePt t="13240" x="2263775" y="3633788"/>
          <p14:tracePt t="13248" x="2287588" y="3633788"/>
          <p14:tracePt t="13255" x="2305050" y="3633788"/>
          <p14:tracePt t="13263" x="2328863" y="3633788"/>
          <p14:tracePt t="13270" x="2343150" y="3633788"/>
          <p14:tracePt t="13279" x="2355850" y="3633788"/>
          <p14:tracePt t="13286" x="2365375" y="3633788"/>
          <p14:tracePt t="13294" x="2374900" y="3633788"/>
          <p14:tracePt t="13301" x="2384425" y="3633788"/>
          <p14:tracePt t="13310" x="2393950" y="3633788"/>
          <p14:tracePt t="13317" x="2398713" y="3633788"/>
          <p14:tracePt t="13324" x="2403475" y="3633788"/>
          <p14:tracePt t="13341" x="2408238" y="3633788"/>
          <p14:tracePt t="13363" x="2411413" y="3633788"/>
          <p14:tracePt t="13370" x="2416175" y="3633788"/>
          <p14:tracePt t="13386" x="2420938" y="3633788"/>
          <p14:tracePt t="13394" x="2425700" y="3633788"/>
          <p14:tracePt t="13723" x="0" y="0"/>
        </p14:tracePtLst>
        <p14:tracePtLst>
          <p14:tracePt t="26248" x="3597275" y="2212975"/>
          <p14:tracePt t="26556" x="3611563" y="2208213"/>
          <p14:tracePt t="26564" x="3630613" y="2198688"/>
          <p14:tracePt t="26570" x="3652838" y="2198688"/>
          <p14:tracePt t="26578" x="3667125" y="2193925"/>
          <p14:tracePt t="26585" x="3681413" y="2193925"/>
          <p14:tracePt t="26593" x="3703638" y="2193925"/>
          <p14:tracePt t="26601" x="3713163" y="2189163"/>
          <p14:tracePt t="26608" x="3727450" y="2189163"/>
          <p14:tracePt t="26617" x="3740150" y="2189163"/>
          <p14:tracePt t="26624" x="3749675" y="2189163"/>
          <p14:tracePt t="26632" x="3763963" y="2189163"/>
          <p14:tracePt t="26639" x="3783013" y="2189163"/>
          <p14:tracePt t="26648" x="3795713" y="2189163"/>
          <p14:tracePt t="26655" x="3810000" y="2189163"/>
          <p14:tracePt t="26662" x="3829050" y="2189163"/>
          <p14:tracePt t="26670" x="3851275" y="2184400"/>
          <p14:tracePt t="26679" x="3875088" y="2181225"/>
          <p14:tracePt t="26686" x="3894138" y="2181225"/>
          <p14:tracePt t="26694" x="3906838" y="2176463"/>
          <p14:tracePt t="26701" x="3930650" y="2171700"/>
          <p14:tracePt t="26709" x="3940175" y="2171700"/>
          <p14:tracePt t="26717" x="3954463" y="2171700"/>
          <p14:tracePt t="26724" x="3962400" y="2171700"/>
          <p14:tracePt t="26733" x="3971925" y="2166938"/>
          <p14:tracePt t="26740" x="3981450" y="2162175"/>
          <p14:tracePt t="26748" x="3990975" y="2162175"/>
          <p14:tracePt t="26755" x="4000500" y="2162175"/>
          <p14:tracePt t="26764" x="4005263" y="2157413"/>
          <p14:tracePt t="26770" x="4014788" y="2157413"/>
          <p14:tracePt t="26782" x="4017963" y="2152650"/>
          <p14:tracePt t="26796" x="4027488" y="2152650"/>
          <p14:tracePt t="26803" x="4037013" y="2152650"/>
          <p14:tracePt t="26810" x="4046538" y="2147888"/>
          <p14:tracePt t="26818" x="4056063" y="2147888"/>
          <p14:tracePt t="26825" x="4065588" y="2143125"/>
          <p14:tracePt t="26833" x="4073525" y="2143125"/>
          <p14:tracePt t="26840" x="4083050" y="2143125"/>
          <p14:tracePt t="26850" x="4092575" y="2143125"/>
          <p14:tracePt t="26856" x="4102100" y="2143125"/>
          <p14:tracePt t="26863" x="4111625" y="2143125"/>
          <p14:tracePt t="26872" x="4125913" y="2143125"/>
          <p14:tracePt t="26879" x="4138613" y="2138363"/>
          <p14:tracePt t="26887" x="4152900" y="2138363"/>
          <p14:tracePt t="26895" x="4171950" y="2133600"/>
          <p14:tracePt t="26902" x="4189413" y="2133600"/>
          <p14:tracePt t="26910" x="4198938" y="2128838"/>
          <p14:tracePt t="26918" x="4217988" y="2125663"/>
          <p14:tracePt t="26926" x="4232275" y="2125663"/>
          <p14:tracePt t="26934" x="4240213" y="2120900"/>
          <p14:tracePt t="26942" x="4249738" y="2116138"/>
          <p14:tracePt t="26949" x="4259263" y="2116138"/>
          <p14:tracePt t="26956" x="4268788" y="2116138"/>
          <p14:tracePt t="26965" x="4283075" y="2106613"/>
          <p14:tracePt t="26972" x="4292600" y="2106613"/>
          <p14:tracePt t="26981" x="4300538" y="2106613"/>
          <p14:tracePt t="26987" x="4310063" y="2106613"/>
          <p14:tracePt t="26995" x="4319588" y="2101850"/>
          <p14:tracePt t="27003" x="4329113" y="2101850"/>
          <p14:tracePt t="27011" x="4338638" y="2101850"/>
          <p14:tracePt t="27018" x="4351338" y="2101850"/>
          <p14:tracePt t="27026" x="4360863" y="2101850"/>
          <p14:tracePt t="27034" x="4379913" y="2101850"/>
          <p14:tracePt t="27042" x="4398963" y="2097088"/>
          <p14:tracePt t="27050" x="4416425" y="2092325"/>
          <p14:tracePt t="27057" x="4440238" y="2092325"/>
          <p14:tracePt t="27065" x="4454525" y="2087563"/>
          <p14:tracePt t="27072" x="4476750" y="2082800"/>
          <p14:tracePt t="27080" x="4491038" y="2082800"/>
          <p14:tracePt t="27088" x="4505325" y="2078038"/>
          <p14:tracePt t="27097" x="4514850" y="2078038"/>
          <p14:tracePt t="27103" x="4522788" y="2078038"/>
          <p14:tracePt t="27111" x="4532313" y="2078038"/>
          <p14:tracePt t="27119" x="4541838" y="2078038"/>
          <p14:tracePt t="27127" x="4551363" y="2078038"/>
          <p14:tracePt t="27134" x="4565650" y="2078038"/>
          <p14:tracePt t="27148" x="4573588" y="2078038"/>
          <p14:tracePt t="27150" x="4583113" y="2078038"/>
          <p14:tracePt t="27158" x="4592638" y="2078038"/>
          <p14:tracePt t="27165" x="4602163" y="2078038"/>
          <p14:tracePt t="27174" x="4616450" y="2078038"/>
          <p14:tracePt t="27181" x="4625975" y="2078038"/>
          <p14:tracePt t="27188" x="4633913" y="2078038"/>
          <p14:tracePt t="27197" x="4648200" y="2078038"/>
          <p14:tracePt t="27204" x="4662488" y="2078038"/>
          <p14:tracePt t="27215" x="4676775" y="2078038"/>
          <p14:tracePt t="27222" x="4689475" y="2078038"/>
          <p14:tracePt t="27228" x="4699000" y="2078038"/>
          <p14:tracePt t="27237" x="4718050" y="2078038"/>
          <p14:tracePt t="27243" x="4732338" y="2078038"/>
          <p14:tracePt t="27251" x="4740275" y="2078038"/>
          <p14:tracePt t="27258" x="4749800" y="2082800"/>
          <p14:tracePt t="27267" x="4759325" y="2087563"/>
          <p14:tracePt t="27273" x="4764088" y="2087563"/>
          <p14:tracePt t="27282" x="4768850" y="2087563"/>
          <p14:tracePt t="27289" x="4773613" y="2087563"/>
          <p14:tracePt t="27297" x="4778375" y="2092325"/>
          <p14:tracePt t="27305" x="4783138" y="2092325"/>
          <p14:tracePt t="27312" x="4792663" y="2097088"/>
          <p14:tracePt t="27320" x="4795838" y="2097088"/>
          <p14:tracePt t="27328" x="4800600" y="2097088"/>
          <p14:tracePt t="27336" x="4805363" y="2097088"/>
          <p14:tracePt t="27343" x="4810125" y="2097088"/>
          <p14:tracePt t="27351" x="4814888" y="2097088"/>
          <p14:tracePt t="27358" x="4824413" y="2097088"/>
          <p14:tracePt t="27367" x="4829175" y="2097088"/>
          <p14:tracePt t="27374" x="4833938" y="2097088"/>
          <p14:tracePt t="27382" x="4838700" y="2097088"/>
          <p14:tracePt t="27390" x="4843463" y="2097088"/>
          <p14:tracePt t="27398" x="4848225" y="2097088"/>
          <p14:tracePt t="27405" x="4856163" y="2101850"/>
          <p14:tracePt t="27419" x="4860925" y="2101850"/>
          <p14:tracePt t="27423" x="4865688" y="2101850"/>
          <p14:tracePt t="27429" x="4875213" y="2106613"/>
          <p14:tracePt t="27444" x="4884738" y="2106613"/>
          <p14:tracePt t="27459" x="4889500" y="2106613"/>
          <p14:tracePt t="27468" x="4899025" y="2106613"/>
          <p14:tracePt t="27475" x="4903788" y="2111375"/>
          <p14:tracePt t="27484" x="4906963" y="2111375"/>
          <p14:tracePt t="27490" x="4916488" y="2111375"/>
          <p14:tracePt t="27498" x="4916488" y="2116138"/>
          <p14:tracePt t="27506" x="4921250" y="2120900"/>
          <p14:tracePt t="27514" x="4930775" y="2120900"/>
          <p14:tracePt t="27529" x="4935538" y="2120900"/>
          <p14:tracePt t="27536" x="4940300" y="2120900"/>
          <p14:tracePt t="27552" x="4945063" y="2120900"/>
          <p14:tracePt t="27560" x="4949825" y="2120900"/>
          <p14:tracePt t="27583" x="4954588" y="2125663"/>
          <p14:tracePt t="27590" x="4962525" y="2125663"/>
          <p14:tracePt t="27606" x="4967288" y="2125663"/>
          <p14:tracePt t="27614" x="4972050" y="2125663"/>
          <p14:tracePt t="27630" x="4976813" y="2125663"/>
          <p14:tracePt t="27765" x="0" y="0"/>
        </p14:tracePtLst>
        <p14:tracePtLst>
          <p14:tracePt t="48494" x="3186113" y="3268663"/>
          <p14:tracePt t="48780" x="3208338" y="3263900"/>
          <p14:tracePt t="48787" x="3236913" y="3263900"/>
          <p14:tracePt t="48794" x="3259138" y="3263900"/>
          <p14:tracePt t="48802" x="3278188" y="3263900"/>
          <p14:tracePt t="48809" x="3300413" y="3263900"/>
          <p14:tracePt t="48817" x="3314700" y="3263900"/>
          <p14:tracePt t="48824" x="3328988" y="3263900"/>
          <p14:tracePt t="48832" x="3338513" y="3263900"/>
          <p14:tracePt t="48840" x="3352800" y="3263900"/>
          <p14:tracePt t="48848" x="3370263" y="3263900"/>
          <p14:tracePt t="48856" x="3379788" y="3263900"/>
          <p14:tracePt t="48863" x="3394075" y="3263900"/>
          <p14:tracePt t="48871" x="3411538" y="3263900"/>
          <p14:tracePt t="48879" x="3425825" y="3263900"/>
          <p14:tracePt t="48887" x="3444875" y="3263900"/>
          <p14:tracePt t="48895" x="3463925" y="3263900"/>
          <p14:tracePt t="48902" x="3476625" y="3263900"/>
          <p14:tracePt t="48910" x="3495675" y="3263900"/>
          <p14:tracePt t="48917" x="3514725" y="3263900"/>
          <p14:tracePt t="48925" x="3527425" y="3263900"/>
          <p14:tracePt t="48932" x="3541713" y="3263900"/>
          <p14:tracePt t="48941" x="3551238" y="3263900"/>
          <p14:tracePt t="48948" x="3570288" y="3263900"/>
          <p14:tracePt t="48956" x="3582988" y="3263900"/>
          <p14:tracePt t="48964" x="3592513" y="3263900"/>
          <p14:tracePt t="48972" x="3602038" y="3263900"/>
          <p14:tracePt t="48980" x="3606800" y="3263900"/>
          <p14:tracePt t="48988" x="3616325" y="3263900"/>
          <p14:tracePt t="48995" x="3625850" y="3263900"/>
          <p14:tracePt t="49003" x="3633788" y="3263900"/>
          <p14:tracePt t="49011" x="3643313" y="3263900"/>
          <p14:tracePt t="49018" x="3652838" y="3263900"/>
          <p14:tracePt t="49025" x="3662363" y="3263900"/>
          <p14:tracePt t="49034" x="3671888" y="3263900"/>
          <p14:tracePt t="49041" x="3684588" y="3263900"/>
          <p14:tracePt t="49049" x="3698875" y="3263900"/>
          <p14:tracePt t="49057" x="3708400" y="3263900"/>
          <p14:tracePt t="49065" x="3722688" y="3263900"/>
          <p14:tracePt t="49073" x="3740150" y="3263900"/>
          <p14:tracePt t="49080" x="3749675" y="3263900"/>
          <p14:tracePt t="49088" x="3763963" y="3268663"/>
          <p14:tracePt t="49096" x="3778250" y="3268663"/>
          <p14:tracePt t="49103" x="3787775" y="3268663"/>
          <p14:tracePt t="49111" x="3800475" y="3268663"/>
          <p14:tracePt t="49119" x="3814763" y="3268663"/>
          <p14:tracePt t="49127" x="3824288" y="3268663"/>
          <p14:tracePt t="49134" x="3833813" y="3268663"/>
          <p14:tracePt t="49142" x="3843338" y="3268663"/>
          <p14:tracePt t="49149" x="3851275" y="3268663"/>
          <p14:tracePt t="49157" x="3860800" y="3268663"/>
          <p14:tracePt t="49165" x="3875088" y="3268663"/>
          <p14:tracePt t="49172" x="3894138" y="3268663"/>
          <p14:tracePt t="49180" x="3903663" y="3268663"/>
          <p14:tracePt t="49188" x="3921125" y="3268663"/>
          <p14:tracePt t="49196" x="3935413" y="3268663"/>
          <p14:tracePt t="49204" x="3959225" y="3268663"/>
          <p14:tracePt t="49211" x="3976688" y="3268663"/>
          <p14:tracePt t="49219" x="3990975" y="3268663"/>
          <p14:tracePt t="49227" x="4014788" y="3268663"/>
          <p14:tracePt t="49235" x="4032250" y="3268663"/>
          <p14:tracePt t="49242" x="4056063" y="3268663"/>
          <p14:tracePt t="49250" x="4073525" y="3268663"/>
          <p14:tracePt t="49257" x="4092575" y="3268663"/>
          <p14:tracePt t="49265" x="4106863" y="3268663"/>
          <p14:tracePt t="49273" x="4116388" y="3268663"/>
          <p14:tracePt t="49281" x="4129088" y="3268663"/>
          <p14:tracePt t="49288" x="4143375" y="3268663"/>
          <p14:tracePt t="49296" x="4157663" y="3268663"/>
          <p14:tracePt t="49304" x="4176713" y="3268663"/>
          <p14:tracePt t="49312" x="4194175" y="3263900"/>
          <p14:tracePt t="49320" x="4222750" y="3263900"/>
          <p14:tracePt t="49327" x="4254500" y="3254375"/>
          <p14:tracePt t="49335" x="4283075" y="3254375"/>
          <p14:tracePt t="49344" x="4314825" y="3249613"/>
          <p14:tracePt t="49351" x="4351338" y="3249613"/>
          <p14:tracePt t="49358" x="4370388" y="3249613"/>
          <p14:tracePt t="49365" x="4394200" y="3249613"/>
          <p14:tracePt t="49374" x="4406900" y="3249613"/>
          <p14:tracePt t="49381" x="4421188" y="3249613"/>
          <p14:tracePt t="49389" x="4445000" y="3249613"/>
          <p14:tracePt t="49397" x="4462463" y="3249613"/>
          <p14:tracePt t="49405" x="4481513" y="3249613"/>
          <p14:tracePt t="49413" x="4510088" y="3249613"/>
          <p14:tracePt t="49420" x="4541838" y="3249613"/>
          <p14:tracePt t="49428" x="4560888" y="3249613"/>
          <p14:tracePt t="49436" x="4583113" y="3249613"/>
          <p14:tracePt t="49444" x="4602163" y="3249613"/>
          <p14:tracePt t="49451" x="4625975" y="3249613"/>
          <p14:tracePt t="49458" x="4643438" y="3249613"/>
          <p14:tracePt t="49466" x="4667250" y="3249613"/>
          <p14:tracePt t="49474" x="4681538" y="3249613"/>
          <p14:tracePt t="49482" x="4694238" y="3249613"/>
          <p14:tracePt t="49490" x="4708525" y="3254375"/>
          <p14:tracePt t="49497" x="4727575" y="3254375"/>
          <p14:tracePt t="49505" x="4737100" y="3254375"/>
          <p14:tracePt t="49513" x="4749800" y="3259138"/>
          <p14:tracePt t="49520" x="4764088" y="3268663"/>
          <p14:tracePt t="49529" x="4778375" y="3268663"/>
          <p14:tracePt t="49536" x="4795838" y="3268663"/>
          <p14:tracePt t="49544" x="4800600" y="3268663"/>
          <p14:tracePt t="49551" x="4819650" y="3268663"/>
          <p14:tracePt t="49561" x="4833938" y="3268663"/>
          <p14:tracePt t="49567" x="4843463" y="3268663"/>
          <p14:tracePt t="49574" x="4856163" y="3268663"/>
          <p14:tracePt t="49582" x="4870450" y="3268663"/>
          <p14:tracePt t="49590" x="4884738" y="3268663"/>
          <p14:tracePt t="49598" x="4903788" y="3268663"/>
          <p14:tracePt t="49606" x="4906963" y="3268663"/>
          <p14:tracePt t="49613" x="4921250" y="3273425"/>
          <p14:tracePt t="49621" x="4926013" y="3273425"/>
          <p14:tracePt t="49629" x="4935538" y="3273425"/>
          <p14:tracePt t="49637" x="4945063" y="3273425"/>
          <p14:tracePt t="49644" x="4954588" y="3273425"/>
          <p14:tracePt t="49652" x="4962525" y="3273425"/>
          <p14:tracePt t="49660" x="4967288" y="3273425"/>
          <p14:tracePt t="49667" x="4972050" y="3273425"/>
          <p14:tracePt t="49676" x="4981575" y="3273425"/>
          <p14:tracePt t="49683" x="4991100" y="3273425"/>
          <p14:tracePt t="49698" x="5000625" y="3273425"/>
          <p14:tracePt t="49706" x="5010150" y="3273425"/>
          <p14:tracePt t="49714" x="5018088" y="3273425"/>
          <p14:tracePt t="49722" x="5027613" y="3273425"/>
          <p14:tracePt t="49729" x="5037138" y="3273425"/>
          <p14:tracePt t="49737" x="5046663" y="3273425"/>
          <p14:tracePt t="49745" x="5056188" y="3273425"/>
          <p14:tracePt t="49752" x="5065713" y="3273425"/>
          <p14:tracePt t="49761" x="5073650" y="3273425"/>
          <p14:tracePt t="49768" x="5083175" y="3273425"/>
          <p14:tracePt t="49776" x="5087938" y="3273425"/>
          <p14:tracePt t="49783" x="5097463" y="3273425"/>
          <p14:tracePt t="49792" x="5106988" y="3273425"/>
          <p14:tracePt t="49799" x="5116513" y="3273425"/>
          <p14:tracePt t="49807" x="5126038" y="3273425"/>
          <p14:tracePt t="49815" x="5133975" y="3273425"/>
          <p14:tracePt t="49822" x="5143500" y="3273425"/>
          <p14:tracePt t="49830" x="5148263" y="3273425"/>
          <p14:tracePt t="49838" x="5157788" y="3273425"/>
          <p14:tracePt t="49853" x="5162550" y="3273425"/>
          <p14:tracePt t="49862" x="5172075" y="3273425"/>
          <p14:tracePt t="49868" x="5176838" y="3273425"/>
          <p14:tracePt t="49877" x="5181600" y="3273425"/>
          <p14:tracePt t="49884" x="5184775" y="3273425"/>
          <p14:tracePt t="49891" x="5189538" y="3273425"/>
          <p14:tracePt t="49910" x="5194300" y="3273425"/>
          <p14:tracePt t="49915" x="5199063" y="3273425"/>
          <p14:tracePt t="49923" x="5203825" y="3273425"/>
          <p14:tracePt t="49930" x="5208588" y="3273425"/>
          <p14:tracePt t="49938" x="5213350" y="3273425"/>
          <p14:tracePt t="49947" x="5222875" y="3263900"/>
          <p14:tracePt t="50219" x="0" y="0"/>
        </p14:tracePtLst>
      </p14:laserTraceLst>
    </p:ext>
  </p:extLs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TextShape 7"/>
          <p:cNvSpPr txBox="1"/>
          <p:nvPr/>
        </p:nvSpPr>
        <p:spPr>
          <a:xfrm>
            <a:off x="720000" y="612000"/>
            <a:ext cx="7961400" cy="503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45000"/>
          <a:lstStyle/>
          <a:p>
            <a:pPr>
              <a:lnSpc>
                <a:spcPct val="100000"/>
              </a:lnSpc>
            </a:pPr>
            <a:r>
              <a:rPr lang="en-US" sz="2800" b="1" strike="noStrike" spc="-1" dirty="0">
                <a:solidFill>
                  <a:srgbClr val="76B900"/>
                </a:solidFill>
                <a:latin typeface="Verdana"/>
              </a:rPr>
              <a:t>Lessons Learned - Moebius</a:t>
            </a:r>
            <a:endParaRPr lang="en-US" sz="28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" name="TextShape 1">
            <a:extLst>
              <a:ext uri="{FF2B5EF4-FFF2-40B4-BE49-F238E27FC236}">
                <a16:creationId xmlns:a16="http://schemas.microsoft.com/office/drawing/2014/main" id="{536B19F0-DAE8-424C-8ABD-87C25717AB21}"/>
              </a:ext>
            </a:extLst>
          </p:cNvPr>
          <p:cNvSpPr txBox="1"/>
          <p:nvPr/>
        </p:nvSpPr>
        <p:spPr>
          <a:xfrm>
            <a:off x="4642920" y="4886640"/>
            <a:ext cx="2739240" cy="215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  <a:spcBef>
                <a:spcPts val="181"/>
              </a:spcBef>
            </a:pPr>
            <a:r>
              <a:rPr lang="en-US" sz="900" b="0" strike="noStrike" spc="-1">
                <a:solidFill>
                  <a:srgbClr val="FFFFFF"/>
                </a:solidFill>
                <a:latin typeface="Verdana"/>
              </a:rPr>
              <a:t>MAPLE Conference 2020</a:t>
            </a:r>
            <a:endParaRPr lang="en-US" sz="9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B153E492-A89A-4112-9269-7412A1BBDD49}"/>
              </a:ext>
            </a:extLst>
          </p:cNvPr>
          <p:cNvSpPr/>
          <p:nvPr/>
        </p:nvSpPr>
        <p:spPr>
          <a:xfrm>
            <a:off x="3038732" y="2933137"/>
            <a:ext cx="2466716" cy="7194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Repository </a:t>
            </a:r>
            <a:r>
              <a:rPr lang="de-DE" sz="1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structure</a:t>
            </a:r>
            <a:endParaRPr lang="de-DE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Classify</a:t>
            </a:r>
            <a:r>
              <a:rPr lang="de-DE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exercises</a:t>
            </a:r>
            <a:r>
              <a:rPr lang="de-DE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r>
              <a:rPr lang="de-DE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      find </a:t>
            </a:r>
            <a:r>
              <a:rPr lang="de-DE" sz="12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tasks</a:t>
            </a:r>
            <a:r>
              <a:rPr lang="de-DE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easier</a:t>
            </a:r>
            <a:endParaRPr lang="de-DE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62653E62-6B86-4245-8263-1C2D2C40CC10}"/>
              </a:ext>
            </a:extLst>
          </p:cNvPr>
          <p:cNvGrpSpPr/>
          <p:nvPr/>
        </p:nvGrpSpPr>
        <p:grpSpPr>
          <a:xfrm>
            <a:off x="737206" y="2026261"/>
            <a:ext cx="1831018" cy="1557087"/>
            <a:chOff x="628650" y="1115640"/>
            <a:chExt cx="1831018" cy="1557087"/>
          </a:xfrm>
        </p:grpSpPr>
        <p:pic>
          <p:nvPicPr>
            <p:cNvPr id="7" name="Grafik 6" descr="Ein Bild, das Text enthält.&#10;&#10;Automatisch generierte Beschreibung">
              <a:extLst>
                <a:ext uri="{FF2B5EF4-FFF2-40B4-BE49-F238E27FC236}">
                  <a16:creationId xmlns:a16="http://schemas.microsoft.com/office/drawing/2014/main" id="{E55215B2-8721-4613-9C8B-106CEAFB30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0005" y="1268442"/>
              <a:ext cx="1595897" cy="1127286"/>
            </a:xfrm>
            <a:prstGeom prst="rect">
              <a:avLst/>
            </a:prstGeom>
          </p:spPr>
        </p:pic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F60084B4-0860-47F2-8B64-4BD626C0903F}"/>
                </a:ext>
              </a:extLst>
            </p:cNvPr>
            <p:cNvSpPr txBox="1"/>
            <p:nvPr/>
          </p:nvSpPr>
          <p:spPr>
            <a:xfrm>
              <a:off x="715798" y="2395728"/>
              <a:ext cx="174387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>
                  <a:latin typeface="Verdana" panose="020B0604030504040204" pitchFamily="34" charset="0"/>
                  <a:ea typeface="Verdana" panose="020B0604030504040204" pitchFamily="34" charset="0"/>
                </a:rPr>
                <a:t>Quick </a:t>
              </a:r>
              <a:r>
                <a:rPr lang="de-DE" sz="1200" b="1" dirty="0" err="1">
                  <a:latin typeface="Verdana" panose="020B0604030504040204" pitchFamily="34" charset="0"/>
                  <a:ea typeface="Verdana" panose="020B0604030504040204" pitchFamily="34" charset="0"/>
                </a:rPr>
                <a:t>start</a:t>
              </a:r>
              <a:r>
                <a:rPr lang="de-DE" sz="1200" b="1" dirty="0"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lang="de-DE" sz="1200" b="1" dirty="0" err="1">
                  <a:latin typeface="Verdana" panose="020B0604030504040204" pitchFamily="34" charset="0"/>
                  <a:ea typeface="Verdana" panose="020B0604030504040204" pitchFamily="34" charset="0"/>
                </a:rPr>
                <a:t>guide</a:t>
              </a:r>
              <a:endParaRPr lang="de-DE" sz="12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id="{C79FBE8F-F08E-4903-98C6-C08D28A9C498}"/>
                </a:ext>
              </a:extLst>
            </p:cNvPr>
            <p:cNvSpPr/>
            <p:nvPr/>
          </p:nvSpPr>
          <p:spPr>
            <a:xfrm>
              <a:off x="628650" y="1115640"/>
              <a:ext cx="1831018" cy="1557087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25" name="Rechteck 24">
            <a:extLst>
              <a:ext uri="{FF2B5EF4-FFF2-40B4-BE49-F238E27FC236}">
                <a16:creationId xmlns:a16="http://schemas.microsoft.com/office/drawing/2014/main" id="{3B326118-04C9-49A3-BEAC-252F4379FD23}"/>
              </a:ext>
            </a:extLst>
          </p:cNvPr>
          <p:cNvSpPr/>
          <p:nvPr/>
        </p:nvSpPr>
        <p:spPr>
          <a:xfrm>
            <a:off x="3038732" y="1949510"/>
            <a:ext cx="2466716" cy="7194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Case </a:t>
            </a:r>
            <a:r>
              <a:rPr lang="de-DE" sz="1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studies</a:t>
            </a:r>
            <a:endParaRPr lang="de-DE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Consider</a:t>
            </a:r>
            <a:r>
              <a:rPr lang="de-DE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real </a:t>
            </a:r>
            <a:r>
              <a:rPr lang="de-DE" sz="12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world</a:t>
            </a:r>
            <a:r>
              <a:rPr lang="de-DE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problems</a:t>
            </a:r>
            <a:endParaRPr lang="de-DE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A0EEF438-6B3F-447C-A03A-1E681FBA6206}"/>
              </a:ext>
            </a:extLst>
          </p:cNvPr>
          <p:cNvSpPr/>
          <p:nvPr/>
        </p:nvSpPr>
        <p:spPr>
          <a:xfrm>
            <a:off x="5953382" y="3242939"/>
            <a:ext cx="2466716" cy="10236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Profound</a:t>
            </a:r>
            <a:r>
              <a:rPr lang="de-DE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know-how</a:t>
            </a:r>
            <a:r>
              <a:rPr lang="de-DE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in MAPLE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Necessary</a:t>
            </a:r>
            <a:r>
              <a:rPr lang="de-DE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to</a:t>
            </a:r>
            <a:r>
              <a:rPr lang="de-DE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create</a:t>
            </a:r>
            <a:r>
              <a:rPr lang="de-DE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content</a:t>
            </a:r>
            <a:endParaRPr lang="de-DE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Rechteck 28">
            <a:extLst>
              <a:ext uri="{FF2B5EF4-FFF2-40B4-BE49-F238E27FC236}">
                <a16:creationId xmlns:a16="http://schemas.microsoft.com/office/drawing/2014/main" id="{CB296B82-D8B6-4E18-8154-AF6126480EDD}"/>
              </a:ext>
            </a:extLst>
          </p:cNvPr>
          <p:cNvSpPr/>
          <p:nvPr/>
        </p:nvSpPr>
        <p:spPr>
          <a:xfrm>
            <a:off x="5953382" y="2247336"/>
            <a:ext cx="2466717" cy="7194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Privacy Policy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Depending</a:t>
            </a:r>
            <a:r>
              <a:rPr lang="de-DE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on countries</a:t>
            </a:r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D629BE81-478A-45CF-BF32-53E3238F41B8}"/>
              </a:ext>
            </a:extLst>
          </p:cNvPr>
          <p:cNvSpPr/>
          <p:nvPr/>
        </p:nvSpPr>
        <p:spPr>
          <a:xfrm>
            <a:off x="5953383" y="1275249"/>
            <a:ext cx="2466717" cy="7199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Registration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2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Reduction</a:t>
            </a:r>
            <a:r>
              <a:rPr lang="de-DE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of</a:t>
            </a:r>
            <a:r>
              <a:rPr lang="de-DE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participation</a:t>
            </a:r>
            <a:r>
              <a:rPr lang="de-DE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2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hurdles</a:t>
            </a:r>
            <a:endParaRPr lang="de-DE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664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990"/>
    </mc:Choice>
    <mc:Fallback xmlns="">
      <p:transition spd="slow" advTm="62990"/>
    </mc:Fallback>
  </mc:AlternateContent>
  <p:extLst>
    <p:ext uri="{3A86A75C-4F4B-4683-9AE1-C65F6400EC91}">
      <p14:laserTraceLst xmlns:p14="http://schemas.microsoft.com/office/powerpoint/2010/main">
        <p14:tracePtLst>
          <p14:tracePt t="3336" x="6662738" y="1592263"/>
          <p14:tracePt t="3723" x="6667500" y="1592263"/>
          <p14:tracePt t="3730" x="6680200" y="1587500"/>
          <p14:tracePt t="3738" x="6708775" y="1582738"/>
          <p14:tracePt t="3746" x="6732588" y="1577975"/>
          <p14:tracePt t="3754" x="6764338" y="1570038"/>
          <p14:tracePt t="3762" x="6791325" y="1570038"/>
          <p14:tracePt t="3769" x="6810375" y="1565275"/>
          <p14:tracePt t="3777" x="6843713" y="1560513"/>
          <p14:tracePt t="3785" x="6870700" y="1560513"/>
          <p14:tracePt t="3793" x="6911975" y="1550988"/>
          <p14:tracePt t="3801" x="6950075" y="1550988"/>
          <p14:tracePt t="3808" x="6986588" y="1550988"/>
          <p14:tracePt t="3817" x="7013575" y="1550988"/>
          <p14:tracePt t="3823" x="7042150" y="1550988"/>
          <p14:tracePt t="3831" x="7069138" y="1550988"/>
          <p14:tracePt t="3838" x="7092950" y="1550988"/>
          <p14:tracePt t="3846" x="7112000" y="1550988"/>
          <p14:tracePt t="3855" x="7129463" y="1550988"/>
          <p14:tracePt t="3862" x="7134225" y="1550988"/>
          <p14:tracePt t="3870" x="7153275" y="1550988"/>
          <p14:tracePt t="3877" x="7162800" y="1550988"/>
          <p14:tracePt t="3885" x="7177088" y="1550988"/>
          <p14:tracePt t="3892" x="7185025" y="1550988"/>
          <p14:tracePt t="3902" x="7199313" y="1550988"/>
          <p14:tracePt t="3908" x="7213600" y="1550988"/>
          <p14:tracePt t="3916" x="7235825" y="1550988"/>
          <p14:tracePt t="3923" x="7250113" y="1550988"/>
          <p14:tracePt t="3933" x="7264400" y="1560513"/>
          <p14:tracePt t="3939" x="7288213" y="1565275"/>
          <p14:tracePt t="3947" x="7305675" y="1565275"/>
          <p14:tracePt t="3955" x="7329488" y="1570038"/>
          <p14:tracePt t="3962" x="7351713" y="1574800"/>
          <p14:tracePt t="3970" x="7370763" y="1574800"/>
          <p14:tracePt t="3978" x="7380288" y="1577975"/>
          <p14:tracePt t="3986" x="7394575" y="1582738"/>
          <p14:tracePt t="3993" x="7412038" y="1582738"/>
          <p14:tracePt t="4001" x="7416800" y="1582738"/>
          <p14:tracePt t="4009" x="7435850" y="1587500"/>
          <p14:tracePt t="4017" x="7450138" y="1587500"/>
          <p14:tracePt t="4024" x="7458075" y="1587500"/>
          <p14:tracePt t="4034" x="7472363" y="1587500"/>
          <p14:tracePt t="4040" x="7486650" y="1587500"/>
          <p14:tracePt t="4047" x="7505700" y="1587500"/>
          <p14:tracePt t="4054" x="7518400" y="1587500"/>
          <p14:tracePt t="4063" x="7537450" y="1587500"/>
          <p14:tracePt t="4071" x="7546975" y="1587500"/>
          <p14:tracePt t="4078" x="7561263" y="1587500"/>
          <p14:tracePt t="4087" x="7578725" y="1587500"/>
          <p14:tracePt t="4094" x="7583488" y="1587500"/>
          <p14:tracePt t="4102" x="7602538" y="1587500"/>
          <p14:tracePt t="4109" x="7616825" y="1587500"/>
          <p14:tracePt t="4117" x="7624763" y="1587500"/>
          <p14:tracePt t="4124" x="7634288" y="1587500"/>
          <p14:tracePt t="4134" x="7643813" y="1587500"/>
          <p14:tracePt t="4140" x="7653338" y="1587500"/>
          <p14:tracePt t="4150" x="7658100" y="1587500"/>
          <p14:tracePt t="4155" x="7662863" y="1587500"/>
          <p14:tracePt t="4163" x="7667625" y="1587500"/>
          <p14:tracePt t="4171" x="7675563" y="1587500"/>
          <p14:tracePt t="4179" x="7680325" y="1587500"/>
          <p14:tracePt t="4187" x="7685088" y="1587500"/>
          <p14:tracePt t="4194" x="7689850" y="1587500"/>
          <p14:tracePt t="4219" x="7694613" y="1587500"/>
          <p14:tracePt t="4225" x="7699375" y="1587500"/>
          <p14:tracePt t="4240" x="7704138" y="1587500"/>
          <p14:tracePt t="4250" x="7708900" y="1587500"/>
          <p14:tracePt t="4264" x="7713663" y="1587500"/>
          <p14:tracePt t="4271" x="7718425" y="1587500"/>
          <p14:tracePt t="4598" x="0" y="0"/>
        </p14:tracePtLst>
        <p14:tracePtLst>
          <p14:tracePt t="17185" x="6578600" y="2616200"/>
          <p14:tracePt t="17616" x="6583363" y="2616200"/>
          <p14:tracePt t="17624" x="6592888" y="2616200"/>
          <p14:tracePt t="17630" x="6602413" y="2616200"/>
          <p14:tracePt t="17639" x="6616700" y="2616200"/>
          <p14:tracePt t="17645" x="6624638" y="2611438"/>
          <p14:tracePt t="17654" x="6643688" y="2611438"/>
          <p14:tracePt t="17660" x="6657975" y="2611438"/>
          <p14:tracePt t="17671" x="6677025" y="2611438"/>
          <p14:tracePt t="17675" x="6699250" y="2606675"/>
          <p14:tracePt t="17684" x="6718300" y="2597150"/>
          <p14:tracePt t="17692" x="6740525" y="2597150"/>
          <p14:tracePt t="17699" x="6764338" y="2592388"/>
          <p14:tracePt t="17708" x="6783388" y="2587625"/>
          <p14:tracePt t="17714" x="6805613" y="2587625"/>
          <p14:tracePt t="17723" x="6819900" y="2582863"/>
          <p14:tracePt t="17730" x="6843713" y="2578100"/>
          <p14:tracePt t="17739" x="6861175" y="2578100"/>
          <p14:tracePt t="17745" x="6884988" y="2578100"/>
          <p14:tracePt t="17754" x="6902450" y="2573338"/>
          <p14:tracePt t="17761" x="6916738" y="2573338"/>
          <p14:tracePt t="17772" x="6940550" y="2573338"/>
          <p14:tracePt t="17776" x="6958013" y="2573338"/>
          <p14:tracePt t="17784" x="6972300" y="2573338"/>
          <p14:tracePt t="17791" x="6991350" y="2573338"/>
          <p14:tracePt t="17800" x="7005638" y="2573338"/>
          <p14:tracePt t="17807" x="7018338" y="2573338"/>
          <p14:tracePt t="17815" x="7027863" y="2573338"/>
          <p14:tracePt t="17823" x="7042150" y="2578100"/>
          <p14:tracePt t="17830" x="7051675" y="2582863"/>
          <p14:tracePt t="17839" x="7061200" y="2582863"/>
          <p14:tracePt t="17846" x="7069138" y="2582863"/>
          <p14:tracePt t="17854" x="7078663" y="2587625"/>
          <p14:tracePt t="17861" x="7088188" y="2592388"/>
          <p14:tracePt t="17871" x="7097713" y="2592388"/>
          <p14:tracePt t="17877" x="7107238" y="2597150"/>
          <p14:tracePt t="17885" x="7129463" y="2601913"/>
          <p14:tracePt t="17892" x="7143750" y="2601913"/>
          <p14:tracePt t="17900" x="7158038" y="2606675"/>
          <p14:tracePt t="17908" x="7180263" y="2611438"/>
          <p14:tracePt t="17915" x="7194550" y="2611438"/>
          <p14:tracePt t="17924" x="7213600" y="2620963"/>
          <p14:tracePt t="17931" x="7232650" y="2625725"/>
          <p14:tracePt t="17939" x="7245350" y="2625725"/>
          <p14:tracePt t="17946" x="7264400" y="2625725"/>
          <p14:tracePt t="17954" x="7278688" y="2625725"/>
          <p14:tracePt t="17961" x="7291388" y="2625725"/>
          <p14:tracePt t="17981" x="7315200" y="2625725"/>
          <p14:tracePt t="17987" x="7324725" y="2625725"/>
          <p14:tracePt t="17994" x="7334250" y="2625725"/>
          <p14:tracePt t="18003" x="7342188" y="2625725"/>
          <p14:tracePt t="18014" x="7351713" y="2625725"/>
          <p14:tracePt t="18016" x="7361238" y="2625725"/>
          <p14:tracePt t="18024" x="7370763" y="2625725"/>
          <p14:tracePt t="18031" x="7380288" y="2625725"/>
          <p14:tracePt t="18040" x="7394575" y="2625725"/>
          <p14:tracePt t="18049" x="7402513" y="2625725"/>
          <p14:tracePt t="18061" x="7416800" y="2625725"/>
          <p14:tracePt t="18064" x="7431088" y="2625725"/>
          <p14:tracePt t="18073" x="7453313" y="2625725"/>
          <p14:tracePt t="18078" x="7472363" y="2625725"/>
          <p14:tracePt t="18087" x="7486650" y="2625725"/>
          <p14:tracePt t="18095" x="7508875" y="2625725"/>
          <p14:tracePt t="18102" x="7523163" y="2625725"/>
          <p14:tracePt t="18109" x="7537450" y="2625725"/>
          <p14:tracePt t="18118" x="7551738" y="2625725"/>
          <p14:tracePt t="18127" x="7561263" y="2625725"/>
          <p14:tracePt t="18132" x="7578725" y="2625725"/>
          <p14:tracePt t="18140" x="7593013" y="2625725"/>
          <p14:tracePt t="18147" x="7602538" y="2625725"/>
          <p14:tracePt t="18156" x="7612063" y="2625725"/>
          <p14:tracePt t="18162" x="7624763" y="2625725"/>
          <p14:tracePt t="18171" x="7639050" y="2625725"/>
          <p14:tracePt t="18178" x="7648575" y="2625725"/>
          <p14:tracePt t="18187" x="7662863" y="2625725"/>
          <p14:tracePt t="18195" x="7675563" y="2625725"/>
          <p14:tracePt t="18205" x="7699375" y="2625725"/>
          <p14:tracePt t="18215" x="7713663" y="2625725"/>
          <p14:tracePt t="18220" x="7731125" y="2625725"/>
          <p14:tracePt t="18230" x="7750175" y="2625725"/>
          <p14:tracePt t="18233" x="7769225" y="2625725"/>
          <p14:tracePt t="18241" x="7783513" y="2625725"/>
          <p14:tracePt t="18247" x="7800975" y="2625725"/>
          <p14:tracePt t="18256" x="7810500" y="2625725"/>
          <p14:tracePt t="18264" x="7824788" y="2625725"/>
          <p14:tracePt t="18282" x="7842250" y="2625725"/>
          <p14:tracePt t="18289" x="7847013" y="2625725"/>
          <p14:tracePt t="18294" x="7856538" y="2625725"/>
          <p14:tracePt t="18311" x="7875588" y="2625725"/>
          <p14:tracePt t="18318" x="7885113" y="2625725"/>
          <p14:tracePt t="18325" x="7889875" y="2625725"/>
          <p14:tracePt t="18336" x="7897813" y="2625725"/>
          <p14:tracePt t="18344" x="7907338" y="2620963"/>
          <p14:tracePt t="18349" x="7916863" y="2620963"/>
          <p14:tracePt t="18357" x="7926388" y="2616200"/>
          <p14:tracePt t="18363" x="7935913" y="2616200"/>
          <p14:tracePt t="18372" x="7940675" y="2611438"/>
          <p14:tracePt t="18397" x="7953375" y="2611438"/>
          <p14:tracePt t="18408" x="7958138" y="2611438"/>
          <p14:tracePt t="18418" x="7962900" y="2611438"/>
          <p14:tracePt t="18425" x="7967663" y="2611438"/>
          <p14:tracePt t="18910" x="0" y="0"/>
        </p14:tracePtLst>
        <p14:tracePtLst>
          <p14:tracePt t="45182" x="6088063" y="3578225"/>
          <p14:tracePt t="45342" x="6092825" y="3578225"/>
          <p14:tracePt t="45349" x="6102350" y="3578225"/>
          <p14:tracePt t="45357" x="6111875" y="3578225"/>
          <p14:tracePt t="45365" x="6121400" y="3578225"/>
          <p14:tracePt t="45372" x="6124575" y="3578225"/>
          <p14:tracePt t="45380" x="6129338" y="3578225"/>
          <p14:tracePt t="45396" x="6134100" y="3578225"/>
          <p14:tracePt t="45418" x="6138863" y="3578225"/>
          <p14:tracePt t="45449" x="6143625" y="3578225"/>
          <p14:tracePt t="45573" x="6153150" y="3578225"/>
          <p14:tracePt t="45580" x="6162675" y="3578225"/>
          <p14:tracePt t="45588" x="6172200" y="3578225"/>
          <p14:tracePt t="45596" x="6180138" y="3578225"/>
          <p14:tracePt t="45604" x="6189663" y="3578225"/>
          <p14:tracePt t="45612" x="6203950" y="3578225"/>
          <p14:tracePt t="45619" x="6218238" y="3578225"/>
          <p14:tracePt t="45629" x="6240463" y="3578225"/>
          <p14:tracePt t="45635" x="6249988" y="3578225"/>
          <p14:tracePt t="45642" x="6264275" y="3578225"/>
          <p14:tracePt t="45649" x="6278563" y="3578225"/>
          <p14:tracePt t="45658" x="6288088" y="3578225"/>
          <p14:tracePt t="45666" x="6300788" y="3578225"/>
          <p14:tracePt t="45673" x="6315075" y="3578225"/>
          <p14:tracePt t="45681" x="6324600" y="3578225"/>
          <p14:tracePt t="45689" x="6338888" y="3578225"/>
          <p14:tracePt t="45697" x="6346825" y="3578225"/>
          <p14:tracePt t="45704" x="6356350" y="3578225"/>
          <p14:tracePt t="45712" x="6365875" y="3578225"/>
          <p14:tracePt t="45720" x="6375400" y="3578225"/>
          <p14:tracePt t="45728" x="6384925" y="3578225"/>
          <p14:tracePt t="45735" x="6394450" y="3578225"/>
          <p14:tracePt t="45745" x="6402388" y="3578225"/>
          <p14:tracePt t="45750" x="6416675" y="3578225"/>
          <p14:tracePt t="45758" x="6426200" y="3578225"/>
          <p14:tracePt t="45766" x="6440488" y="3578225"/>
          <p14:tracePt t="45774" x="6450013" y="3578225"/>
          <p14:tracePt t="45782" x="6462713" y="3578225"/>
          <p14:tracePt t="45789" x="6477000" y="3578225"/>
          <p14:tracePt t="45797" x="6496050" y="3578225"/>
          <p14:tracePt t="45804" x="6510338" y="3578225"/>
          <p14:tracePt t="45812" x="6527800" y="3578225"/>
          <p14:tracePt t="45820" x="6546850" y="3578225"/>
          <p14:tracePt t="45829" x="6561138" y="3578225"/>
          <p14:tracePt t="45835" x="6573838" y="3578225"/>
          <p14:tracePt t="45845" x="6588125" y="3578225"/>
          <p14:tracePt t="45851" x="6597650" y="3578225"/>
          <p14:tracePt t="45862" x="6607175" y="3578225"/>
          <p14:tracePt t="45866" x="6616700" y="3578225"/>
          <p14:tracePt t="45874" x="6624638" y="3578225"/>
          <p14:tracePt t="45882" x="6634163" y="3578225"/>
          <p14:tracePt t="45890" x="6638925" y="3578225"/>
          <p14:tracePt t="45905" x="6648450" y="3578225"/>
          <p14:tracePt t="45913" x="6653213" y="3578225"/>
          <p14:tracePt t="45930" x="6667500" y="3578225"/>
          <p14:tracePt t="45936" x="6672263" y="3578225"/>
          <p14:tracePt t="45944" x="6677025" y="3578225"/>
          <p14:tracePt t="45951" x="6680200" y="3578225"/>
          <p14:tracePt t="45963" x="6684963" y="3578225"/>
          <p14:tracePt t="45966" x="6689725" y="3578225"/>
          <p14:tracePt t="45975" x="6699250" y="3578225"/>
          <p14:tracePt t="45982" x="6704013" y="3578225"/>
          <p14:tracePt t="45991" x="6708775" y="3578225"/>
          <p14:tracePt t="45998" x="6713538" y="3578225"/>
          <p14:tracePt t="46006" x="6723063" y="3578225"/>
          <p14:tracePt t="46014" x="6732588" y="3578225"/>
          <p14:tracePt t="46021" x="6740525" y="3578225"/>
          <p14:tracePt t="46029" x="6750050" y="3578225"/>
          <p14:tracePt t="46037" x="6759575" y="3578225"/>
          <p14:tracePt t="46045" x="6769100" y="3578225"/>
          <p14:tracePt t="46052" x="6778625" y="3578225"/>
          <p14:tracePt t="46062" x="6788150" y="3578225"/>
          <p14:tracePt t="46067" x="6796088" y="3578225"/>
          <p14:tracePt t="46078" x="6805613" y="3578225"/>
          <p14:tracePt t="46083" x="6815138" y="3578225"/>
          <p14:tracePt t="46091" x="6819900" y="3578225"/>
          <p14:tracePt t="46098" x="6829425" y="3578225"/>
          <p14:tracePt t="46106" x="6834188" y="3578225"/>
          <p14:tracePt t="46114" x="6838950" y="3578225"/>
          <p14:tracePt t="46122" x="6846888" y="3578225"/>
          <p14:tracePt t="46130" x="6851650" y="3578225"/>
          <p14:tracePt t="46137" x="6856413" y="3578225"/>
          <p14:tracePt t="46145" x="6861175" y="3578225"/>
          <p14:tracePt t="46152" x="6865938" y="3578225"/>
          <p14:tracePt t="46161" x="6870700" y="3578225"/>
          <p14:tracePt t="46168" x="6880225" y="3578225"/>
          <p14:tracePt t="46178" x="6889750" y="3578225"/>
          <p14:tracePt t="46183" x="6899275" y="3578225"/>
          <p14:tracePt t="46191" x="6907213" y="3578225"/>
          <p14:tracePt t="46199" x="6926263" y="3578225"/>
          <p14:tracePt t="46207" x="6940550" y="3578225"/>
          <p14:tracePt t="46214" x="6962775" y="3578225"/>
          <p14:tracePt t="46222" x="6991350" y="3573463"/>
          <p14:tracePt t="46230" x="7018338" y="3573463"/>
          <p14:tracePt t="46237" x="7046913" y="3573463"/>
          <p14:tracePt t="46246" x="7088188" y="3573463"/>
          <p14:tracePt t="46253" x="7107238" y="3573463"/>
          <p14:tracePt t="46261" x="7129463" y="3573463"/>
          <p14:tracePt t="46268" x="7148513" y="3573463"/>
          <p14:tracePt t="46278" x="7162800" y="3573463"/>
          <p14:tracePt t="46284" x="7185025" y="3573463"/>
          <p14:tracePt t="46291" x="7213600" y="3568700"/>
          <p14:tracePt t="46299" x="7232650" y="3565525"/>
          <p14:tracePt t="46307" x="7254875" y="3565525"/>
          <p14:tracePt t="46315" x="7273925" y="3565525"/>
          <p14:tracePt t="46323" x="7296150" y="3565525"/>
          <p14:tracePt t="46330" x="7315200" y="3565525"/>
          <p14:tracePt t="46338" x="7334250" y="3565525"/>
          <p14:tracePt t="46347" x="7346950" y="3565525"/>
          <p14:tracePt t="46353" x="7366000" y="3565525"/>
          <p14:tracePt t="46362" x="7375525" y="3565525"/>
          <p14:tracePt t="46369" x="7385050" y="3565525"/>
          <p14:tracePt t="46377" x="7394575" y="3565525"/>
          <p14:tracePt t="46384" x="7402513" y="3565525"/>
          <p14:tracePt t="46395" x="7412038" y="3565525"/>
          <p14:tracePt t="46400" x="7421563" y="3565525"/>
          <p14:tracePt t="46408" x="7431088" y="3565525"/>
          <p14:tracePt t="46415" x="7440613" y="3565525"/>
          <p14:tracePt t="46423" x="7450138" y="3565525"/>
          <p14:tracePt t="46431" x="7458075" y="3565525"/>
          <p14:tracePt t="46438" x="7472363" y="3565525"/>
          <p14:tracePt t="46447" x="7481888" y="3565525"/>
          <p14:tracePt t="46454" x="7496175" y="3565525"/>
          <p14:tracePt t="46462" x="7505700" y="3565525"/>
          <p14:tracePt t="46469" x="7518400" y="3565525"/>
          <p14:tracePt t="46478" x="7532688" y="3565525"/>
          <p14:tracePt t="46484" x="7542213" y="3565525"/>
          <p14:tracePt t="46494" x="7564438" y="3565525"/>
          <p14:tracePt t="46500" x="7578725" y="3565525"/>
          <p14:tracePt t="46508" x="7593013" y="3565525"/>
          <p14:tracePt t="46515" x="7612063" y="3565525"/>
          <p14:tracePt t="46524" x="7629525" y="3565525"/>
          <p14:tracePt t="46531" x="7643813" y="3565525"/>
          <p14:tracePt t="46539" x="7653338" y="3565525"/>
          <p14:tracePt t="46547" x="7662863" y="3565525"/>
          <p14:tracePt t="46554" x="7672388" y="3565525"/>
          <p14:tracePt t="46562" x="7675563" y="3565525"/>
          <p14:tracePt t="46578" x="7685088" y="3565525"/>
          <p14:tracePt t="46586" x="7689850" y="3565525"/>
          <p14:tracePt t="46594" x="7694613" y="3565525"/>
          <p14:tracePt t="46601" x="7704138" y="3565525"/>
          <p14:tracePt t="46610" x="7708900" y="3565525"/>
          <p14:tracePt t="46632" x="7713663" y="3565525"/>
          <p14:tracePt t="46640" x="7718425" y="3565525"/>
          <p14:tracePt t="46967" x="0" y="0"/>
        </p14:tracePtLst>
      </p14:laserTraceLst>
    </p:ext>
  </p:extLs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TextShape 7"/>
          <p:cNvSpPr txBox="1"/>
          <p:nvPr/>
        </p:nvSpPr>
        <p:spPr>
          <a:xfrm>
            <a:off x="720000" y="612000"/>
            <a:ext cx="7961400" cy="503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45000"/>
          <a:lstStyle/>
          <a:p>
            <a:pPr>
              <a:lnSpc>
                <a:spcPct val="100000"/>
              </a:lnSpc>
            </a:pPr>
            <a:r>
              <a:rPr lang="en-US" sz="2800" b="1" strike="noStrike" spc="-1" dirty="0">
                <a:solidFill>
                  <a:srgbClr val="76B900"/>
                </a:solidFill>
                <a:latin typeface="Verdana"/>
              </a:rPr>
              <a:t>Summary</a:t>
            </a:r>
            <a:endParaRPr lang="en-US" sz="28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" name="TextShape 1">
            <a:extLst>
              <a:ext uri="{FF2B5EF4-FFF2-40B4-BE49-F238E27FC236}">
                <a16:creationId xmlns:a16="http://schemas.microsoft.com/office/drawing/2014/main" id="{536B19F0-DAE8-424C-8ABD-87C25717AB21}"/>
              </a:ext>
            </a:extLst>
          </p:cNvPr>
          <p:cNvSpPr txBox="1"/>
          <p:nvPr/>
        </p:nvSpPr>
        <p:spPr>
          <a:xfrm>
            <a:off x="4642920" y="4886640"/>
            <a:ext cx="2739240" cy="215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  <a:spcBef>
                <a:spcPts val="181"/>
              </a:spcBef>
            </a:pPr>
            <a:r>
              <a:rPr lang="en-US" sz="900" b="0" strike="noStrike" spc="-1">
                <a:solidFill>
                  <a:srgbClr val="FFFFFF"/>
                </a:solidFill>
                <a:latin typeface="Verdana"/>
              </a:rPr>
              <a:t>MAPLE Conference 2020</a:t>
            </a:r>
            <a:endParaRPr lang="en-US" sz="9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1" name="TextShape 3">
            <a:extLst>
              <a:ext uri="{FF2B5EF4-FFF2-40B4-BE49-F238E27FC236}">
                <a16:creationId xmlns:a16="http://schemas.microsoft.com/office/drawing/2014/main" id="{226FAC0F-C542-49E6-BFC4-A5AC01A72A96}"/>
              </a:ext>
            </a:extLst>
          </p:cNvPr>
          <p:cNvSpPr txBox="1"/>
          <p:nvPr/>
        </p:nvSpPr>
        <p:spPr>
          <a:xfrm>
            <a:off x="720000" y="1548000"/>
            <a:ext cx="7961400" cy="22328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marL="285750" indent="-285750">
              <a:lnSpc>
                <a:spcPts val="2100"/>
              </a:lnSpc>
              <a:spcBef>
                <a:spcPts val="360"/>
              </a:spcBef>
              <a:buFont typeface="Arial" panose="020B0604020202020204" pitchFamily="34" charset="0"/>
              <a:buChar char="•"/>
            </a:pPr>
            <a:r>
              <a:rPr lang="en-US" spc="-1" dirty="0">
                <a:solidFill>
                  <a:srgbClr val="000000"/>
                </a:solidFill>
                <a:latin typeface="Verdana"/>
              </a:rPr>
              <a:t>MAPLE used in a bridge course in mathematics</a:t>
            </a:r>
          </a:p>
          <a:p>
            <a:pPr>
              <a:lnSpc>
                <a:spcPts val="2100"/>
              </a:lnSpc>
              <a:spcBef>
                <a:spcPts val="360"/>
              </a:spcBef>
            </a:pPr>
            <a:endParaRPr lang="en-US" spc="-1" dirty="0">
              <a:solidFill>
                <a:srgbClr val="000000"/>
              </a:solidFill>
              <a:latin typeface="Verdana"/>
            </a:endParaRPr>
          </a:p>
          <a:p>
            <a:pPr marL="285750" indent="-285750">
              <a:lnSpc>
                <a:spcPts val="2100"/>
              </a:lnSpc>
              <a:spcBef>
                <a:spcPts val="360"/>
              </a:spcBef>
              <a:buFont typeface="Arial" panose="020B0604020202020204" pitchFamily="34" charset="0"/>
              <a:buChar char="•"/>
            </a:pPr>
            <a:r>
              <a:rPr lang="en-US" spc="-1" dirty="0">
                <a:solidFill>
                  <a:srgbClr val="000000"/>
                </a:solidFill>
                <a:latin typeface="Verdana"/>
              </a:rPr>
              <a:t>Student’s experience</a:t>
            </a:r>
          </a:p>
          <a:p>
            <a:pPr marL="285750" indent="-285750">
              <a:lnSpc>
                <a:spcPts val="2100"/>
              </a:lnSpc>
              <a:spcBef>
                <a:spcPts val="360"/>
              </a:spcBef>
              <a:buFont typeface="Arial" panose="020B0604020202020204" pitchFamily="34" charset="0"/>
              <a:buChar char="•"/>
            </a:pPr>
            <a:endParaRPr lang="en-US" spc="-1" dirty="0">
              <a:solidFill>
                <a:srgbClr val="000000"/>
              </a:solidFill>
              <a:latin typeface="Verdana"/>
            </a:endParaRPr>
          </a:p>
          <a:p>
            <a:pPr marL="285750" indent="-285750">
              <a:lnSpc>
                <a:spcPts val="2100"/>
              </a:lnSpc>
              <a:spcBef>
                <a:spcPts val="360"/>
              </a:spcBef>
              <a:buFont typeface="Arial" panose="020B0604020202020204" pitchFamily="34" charset="0"/>
              <a:buChar char="•"/>
            </a:pPr>
            <a:r>
              <a:rPr lang="en-US" spc="-1" dirty="0">
                <a:solidFill>
                  <a:srgbClr val="000000"/>
                </a:solidFill>
                <a:latin typeface="Verdana"/>
              </a:rPr>
              <a:t>Lessons Learned</a:t>
            </a:r>
          </a:p>
          <a:p>
            <a:pPr marL="285750" indent="-285750">
              <a:lnSpc>
                <a:spcPts val="2100"/>
              </a:lnSpc>
              <a:spcBef>
                <a:spcPts val="360"/>
              </a:spcBef>
              <a:buFont typeface="Arial" panose="020B0604020202020204" pitchFamily="34" charset="0"/>
              <a:buChar char="•"/>
            </a:pPr>
            <a:endParaRPr lang="en-US" spc="-1" dirty="0">
              <a:solidFill>
                <a:srgbClr val="000000"/>
              </a:solidFill>
              <a:latin typeface="Verdana"/>
            </a:endParaRPr>
          </a:p>
          <a:p>
            <a:pPr>
              <a:lnSpc>
                <a:spcPts val="2100"/>
              </a:lnSpc>
              <a:spcBef>
                <a:spcPts val="360"/>
              </a:spcBef>
            </a:pPr>
            <a:endParaRPr lang="en-US" sz="1800" b="0" strike="noStrike" spc="-1" dirty="0">
              <a:solidFill>
                <a:srgbClr val="000000"/>
              </a:solidFill>
              <a:latin typeface="Verdana"/>
            </a:endParaRPr>
          </a:p>
          <a:p>
            <a:pPr indent="-324000">
              <a:lnSpc>
                <a:spcPts val="2100"/>
              </a:lnSpc>
              <a:spcBef>
                <a:spcPts val="360"/>
              </a:spcBef>
              <a:buFont typeface="Arial" panose="020B0604020202020204" pitchFamily="34" charset="0"/>
              <a:buChar char="•"/>
            </a:pPr>
            <a:endParaRPr lang="en-US" sz="1800" b="0" strike="noStrike" spc="-1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8319498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>
            <a:extLst>
              <a:ext uri="{FF2B5EF4-FFF2-40B4-BE49-F238E27FC236}">
                <a16:creationId xmlns:a16="http://schemas.microsoft.com/office/drawing/2014/main" id="{9DD9DD2A-5ACE-4A36-B685-DF9704134FDC}"/>
              </a:ext>
            </a:extLst>
          </p:cNvPr>
          <p:cNvSpPr>
            <a:spLocks noGrp="1"/>
          </p:cNvSpPr>
          <p:nvPr>
            <p:ph type="subTitle"/>
          </p:nvPr>
        </p:nvSpPr>
        <p:spPr>
          <a:xfrm>
            <a:off x="514350" y="1746832"/>
            <a:ext cx="4533900" cy="1236895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rgbClr val="92D05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Many thanks for your attention!</a:t>
            </a:r>
          </a:p>
        </p:txBody>
      </p:sp>
      <p:sp>
        <p:nvSpPr>
          <p:cNvPr id="6" name="TextShape 1">
            <a:extLst>
              <a:ext uri="{FF2B5EF4-FFF2-40B4-BE49-F238E27FC236}">
                <a16:creationId xmlns:a16="http://schemas.microsoft.com/office/drawing/2014/main" id="{9104CD2B-E7F9-4FC3-A8F7-BF87904156FA}"/>
              </a:ext>
            </a:extLst>
          </p:cNvPr>
          <p:cNvSpPr txBox="1"/>
          <p:nvPr/>
        </p:nvSpPr>
        <p:spPr>
          <a:xfrm>
            <a:off x="4642920" y="4896165"/>
            <a:ext cx="2739240" cy="215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  <a:spcBef>
                <a:spcPts val="181"/>
              </a:spcBef>
            </a:pPr>
            <a:r>
              <a:rPr lang="de-DE" sz="900" b="0" strike="noStrike" spc="-1" dirty="0">
                <a:solidFill>
                  <a:srgbClr val="FFFFFF"/>
                </a:solidFill>
                <a:latin typeface="Verdana"/>
              </a:rPr>
              <a:t>MAPLE Conference 2020</a:t>
            </a:r>
            <a:endParaRPr lang="de-DE" sz="900" b="0" strike="noStrike" spc="-1" dirty="0">
              <a:solidFill>
                <a:srgbClr val="000000"/>
              </a:solidFill>
              <a:latin typeface="Verdana"/>
            </a:endParaRPr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B28446AE-6E7D-4D73-8217-692A9A7778C1}"/>
              </a:ext>
            </a:extLst>
          </p:cNvPr>
          <p:cNvGrpSpPr/>
          <p:nvPr/>
        </p:nvGrpSpPr>
        <p:grpSpPr>
          <a:xfrm>
            <a:off x="5699422" y="3165669"/>
            <a:ext cx="3309075" cy="718950"/>
            <a:chOff x="720000" y="1548000"/>
            <a:chExt cx="3309075" cy="718950"/>
          </a:xfrm>
        </p:grpSpPr>
        <p:sp>
          <p:nvSpPr>
            <p:cNvPr id="3" name="TextShape 3">
              <a:extLst>
                <a:ext uri="{FF2B5EF4-FFF2-40B4-BE49-F238E27FC236}">
                  <a16:creationId xmlns:a16="http://schemas.microsoft.com/office/drawing/2014/main" id="{0A228B6F-01F0-48AE-9DDB-26FACE3982E3}"/>
                </a:ext>
              </a:extLst>
            </p:cNvPr>
            <p:cNvSpPr txBox="1"/>
            <p:nvPr/>
          </p:nvSpPr>
          <p:spPr>
            <a:xfrm>
              <a:off x="720000" y="1548000"/>
              <a:ext cx="3309075" cy="718950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/>
            <a:lstStyle/>
            <a:p>
              <a:pPr>
                <a:lnSpc>
                  <a:spcPts val="2100"/>
                </a:lnSpc>
                <a:spcBef>
                  <a:spcPts val="360"/>
                </a:spcBef>
              </a:pPr>
              <a:r>
                <a:rPr lang="en-US" sz="1400" b="1" spc="-1" dirty="0" err="1">
                  <a:solidFill>
                    <a:srgbClr val="000000"/>
                  </a:solidFill>
                  <a:latin typeface="Verdana"/>
                </a:rPr>
                <a:t>Tilo</a:t>
              </a:r>
              <a:r>
                <a:rPr lang="en-US" sz="1400" b="1" spc="-1" dirty="0">
                  <a:solidFill>
                    <a:srgbClr val="000000"/>
                  </a:solidFill>
                  <a:latin typeface="Verdana"/>
                </a:rPr>
                <a:t> Wendler</a:t>
              </a:r>
            </a:p>
            <a:p>
              <a:pPr>
                <a:lnSpc>
                  <a:spcPts val="2100"/>
                </a:lnSpc>
                <a:spcBef>
                  <a:spcPts val="360"/>
                </a:spcBef>
              </a:pPr>
              <a:r>
                <a:rPr lang="en-US" sz="1400" spc="-1" dirty="0">
                  <a:solidFill>
                    <a:srgbClr val="000000"/>
                  </a:solidFill>
                  <a:latin typeface="Verdana"/>
                </a:rPr>
                <a:t>    vp.lehre@htw-berlin.de</a:t>
              </a:r>
            </a:p>
            <a:p>
              <a:pPr marL="285750" indent="-285750">
                <a:lnSpc>
                  <a:spcPts val="2100"/>
                </a:lnSpc>
                <a:spcBef>
                  <a:spcPts val="360"/>
                </a:spcBef>
                <a:buFont typeface="Arial" panose="020B0604020202020204" pitchFamily="34" charset="0"/>
                <a:buChar char="•"/>
              </a:pPr>
              <a:endParaRPr lang="en-US" sz="1400" spc="-1" dirty="0">
                <a:solidFill>
                  <a:srgbClr val="000000"/>
                </a:solidFill>
                <a:latin typeface="Verdana"/>
              </a:endParaRPr>
            </a:p>
            <a:p>
              <a:pPr>
                <a:lnSpc>
                  <a:spcPts val="2100"/>
                </a:lnSpc>
                <a:spcBef>
                  <a:spcPts val="360"/>
                </a:spcBef>
              </a:pPr>
              <a:endParaRPr lang="en-US" sz="1400" b="0" strike="noStrike" spc="-1" dirty="0">
                <a:solidFill>
                  <a:srgbClr val="000000"/>
                </a:solidFill>
                <a:latin typeface="Verdana"/>
              </a:endParaRPr>
            </a:p>
            <a:p>
              <a:pPr indent="-324000">
                <a:lnSpc>
                  <a:spcPts val="2100"/>
                </a:lnSpc>
                <a:spcBef>
                  <a:spcPts val="360"/>
                </a:spcBef>
                <a:buFont typeface="Arial" panose="020B0604020202020204" pitchFamily="34" charset="0"/>
                <a:buChar char="•"/>
              </a:pPr>
              <a:endParaRPr lang="en-US" sz="1400" b="0" strike="noStrike" spc="-1" dirty="0">
                <a:solidFill>
                  <a:srgbClr val="000000"/>
                </a:solidFill>
                <a:latin typeface="Verdana"/>
              </a:endParaRPr>
            </a:p>
          </p:txBody>
        </p:sp>
        <p:pic>
          <p:nvPicPr>
            <p:cNvPr id="5" name="Grafik 4" descr="Umschlag">
              <a:extLst>
                <a:ext uri="{FF2B5EF4-FFF2-40B4-BE49-F238E27FC236}">
                  <a16:creationId xmlns:a16="http://schemas.microsoft.com/office/drawing/2014/main" id="{DCE95EE0-9FBF-43A3-A6AF-A60200E003D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29525" y="1899187"/>
              <a:ext cx="245175" cy="245175"/>
            </a:xfrm>
            <a:prstGeom prst="rect">
              <a:avLst/>
            </a:prstGeom>
          </p:spPr>
        </p:pic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19DBA769-0F7D-453E-9370-4B06CC859009}"/>
              </a:ext>
            </a:extLst>
          </p:cNvPr>
          <p:cNvGrpSpPr/>
          <p:nvPr/>
        </p:nvGrpSpPr>
        <p:grpSpPr>
          <a:xfrm>
            <a:off x="5699422" y="2054267"/>
            <a:ext cx="3309075" cy="718950"/>
            <a:chOff x="720000" y="1548000"/>
            <a:chExt cx="3309075" cy="718950"/>
          </a:xfrm>
        </p:grpSpPr>
        <p:sp>
          <p:nvSpPr>
            <p:cNvPr id="9" name="TextShape 3">
              <a:extLst>
                <a:ext uri="{FF2B5EF4-FFF2-40B4-BE49-F238E27FC236}">
                  <a16:creationId xmlns:a16="http://schemas.microsoft.com/office/drawing/2014/main" id="{BAA1AAB8-3391-4CE0-A2C7-1E14D0E53D70}"/>
                </a:ext>
              </a:extLst>
            </p:cNvPr>
            <p:cNvSpPr txBox="1"/>
            <p:nvPr/>
          </p:nvSpPr>
          <p:spPr>
            <a:xfrm>
              <a:off x="720000" y="1548000"/>
              <a:ext cx="3309075" cy="718950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/>
            <a:lstStyle/>
            <a:p>
              <a:pPr>
                <a:lnSpc>
                  <a:spcPts val="2100"/>
                </a:lnSpc>
                <a:spcBef>
                  <a:spcPts val="360"/>
                </a:spcBef>
              </a:pPr>
              <a:r>
                <a:rPr lang="en-US" sz="1400" b="1" spc="-1" dirty="0">
                  <a:solidFill>
                    <a:srgbClr val="000000"/>
                  </a:solidFill>
                  <a:latin typeface="Verdana"/>
                </a:rPr>
                <a:t>Marcel Dux</a:t>
              </a:r>
            </a:p>
            <a:p>
              <a:pPr>
                <a:lnSpc>
                  <a:spcPts val="2100"/>
                </a:lnSpc>
                <a:spcBef>
                  <a:spcPts val="360"/>
                </a:spcBef>
              </a:pPr>
              <a:r>
                <a:rPr lang="en-US" sz="1400" spc="-1" dirty="0">
                  <a:solidFill>
                    <a:srgbClr val="000000"/>
                  </a:solidFill>
                  <a:latin typeface="Verdana"/>
                </a:rPr>
                <a:t>    marcel.dux@htw-berlin.de</a:t>
              </a:r>
            </a:p>
          </p:txBody>
        </p:sp>
        <p:pic>
          <p:nvPicPr>
            <p:cNvPr id="10" name="Grafik 9" descr="Umschlag">
              <a:extLst>
                <a:ext uri="{FF2B5EF4-FFF2-40B4-BE49-F238E27FC236}">
                  <a16:creationId xmlns:a16="http://schemas.microsoft.com/office/drawing/2014/main" id="{83113C45-D578-4229-9A7B-C0D20A3864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29525" y="1899187"/>
              <a:ext cx="245175" cy="245175"/>
            </a:xfrm>
            <a:prstGeom prst="rect">
              <a:avLst/>
            </a:prstGeom>
          </p:spPr>
        </p:pic>
      </p:grp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C0907ABC-8B4B-4D7D-BF8C-765456C17D68}"/>
              </a:ext>
            </a:extLst>
          </p:cNvPr>
          <p:cNvGrpSpPr/>
          <p:nvPr/>
        </p:nvGrpSpPr>
        <p:grpSpPr>
          <a:xfrm>
            <a:off x="5679997" y="1084409"/>
            <a:ext cx="3309075" cy="718950"/>
            <a:chOff x="720000" y="1548000"/>
            <a:chExt cx="3309075" cy="718950"/>
          </a:xfrm>
        </p:grpSpPr>
        <p:sp>
          <p:nvSpPr>
            <p:cNvPr id="12" name="TextShape 3">
              <a:extLst>
                <a:ext uri="{FF2B5EF4-FFF2-40B4-BE49-F238E27FC236}">
                  <a16:creationId xmlns:a16="http://schemas.microsoft.com/office/drawing/2014/main" id="{5F3FECD9-52E2-4C72-99DE-3D383A5E2395}"/>
                </a:ext>
              </a:extLst>
            </p:cNvPr>
            <p:cNvSpPr txBox="1"/>
            <p:nvPr/>
          </p:nvSpPr>
          <p:spPr>
            <a:xfrm>
              <a:off x="720000" y="1548000"/>
              <a:ext cx="3309075" cy="718950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0" rIns="0" bIns="0"/>
            <a:lstStyle/>
            <a:p>
              <a:pPr>
                <a:lnSpc>
                  <a:spcPts val="2100"/>
                </a:lnSpc>
                <a:spcBef>
                  <a:spcPts val="360"/>
                </a:spcBef>
              </a:pPr>
              <a:r>
                <a:rPr lang="en-US" sz="1400" b="1" spc="-1" dirty="0">
                  <a:solidFill>
                    <a:srgbClr val="000000"/>
                  </a:solidFill>
                  <a:latin typeface="Verdana"/>
                </a:rPr>
                <a:t>Lisa Fischer</a:t>
              </a:r>
            </a:p>
            <a:p>
              <a:pPr>
                <a:lnSpc>
                  <a:spcPts val="2100"/>
                </a:lnSpc>
                <a:spcBef>
                  <a:spcPts val="360"/>
                </a:spcBef>
              </a:pPr>
              <a:r>
                <a:rPr lang="en-US" sz="1400" spc="-1" dirty="0">
                  <a:solidFill>
                    <a:srgbClr val="000000"/>
                  </a:solidFill>
                  <a:latin typeface="Verdana"/>
                </a:rPr>
                <a:t>    lisa.fischer@htw-berlin.de</a:t>
              </a:r>
            </a:p>
          </p:txBody>
        </p:sp>
        <p:pic>
          <p:nvPicPr>
            <p:cNvPr id="13" name="Grafik 12" descr="Umschlag">
              <a:extLst>
                <a:ext uri="{FF2B5EF4-FFF2-40B4-BE49-F238E27FC236}">
                  <a16:creationId xmlns:a16="http://schemas.microsoft.com/office/drawing/2014/main" id="{9A2389D1-A1D3-4257-B47D-C04235C76F5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29525" y="1899187"/>
              <a:ext cx="245175" cy="24517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821266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TextShape 7"/>
          <p:cNvSpPr txBox="1"/>
          <p:nvPr/>
        </p:nvSpPr>
        <p:spPr>
          <a:xfrm>
            <a:off x="2718149" y="968063"/>
            <a:ext cx="7961400" cy="503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45000"/>
          <a:lstStyle/>
          <a:p>
            <a:pPr>
              <a:lnSpc>
                <a:spcPct val="100000"/>
              </a:lnSpc>
            </a:pPr>
            <a:r>
              <a:rPr lang="en-US" sz="2800" b="1" strike="noStrike" spc="-1" dirty="0">
                <a:solidFill>
                  <a:srgbClr val="76B900"/>
                </a:solidFill>
                <a:latin typeface="Verdana"/>
              </a:rPr>
              <a:t>Summary</a:t>
            </a:r>
            <a:endParaRPr lang="en-US" sz="28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2" name="TextShape 4">
            <a:extLst>
              <a:ext uri="{FF2B5EF4-FFF2-40B4-BE49-F238E27FC236}">
                <a16:creationId xmlns:a16="http://schemas.microsoft.com/office/drawing/2014/main" id="{251F7065-A98B-44DD-A7F8-82AD54A3C94D}"/>
              </a:ext>
            </a:extLst>
          </p:cNvPr>
          <p:cNvSpPr txBox="1"/>
          <p:nvPr/>
        </p:nvSpPr>
        <p:spPr>
          <a:xfrm>
            <a:off x="881639" y="4818240"/>
            <a:ext cx="2411227" cy="273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>
              <a:lnSpc>
                <a:spcPct val="100000"/>
              </a:lnSpc>
            </a:pPr>
            <a:r>
              <a:rPr lang="en-US" sz="900" spc="-1">
                <a:solidFill>
                  <a:srgbClr val="FFFFFF"/>
                </a:solidFill>
                <a:latin typeface="Verdana"/>
              </a:rPr>
              <a:t>Tilo Wendler, Marcel Dux, Lisa Fischer</a:t>
            </a:r>
            <a:endParaRPr lang="en-US" sz="900" b="0" strike="noStrike" spc="-1">
              <a:latin typeface="Times New Roman"/>
            </a:endParaRPr>
          </a:p>
        </p:txBody>
      </p:sp>
      <p:sp>
        <p:nvSpPr>
          <p:cNvPr id="3" name="TextShape 1">
            <a:extLst>
              <a:ext uri="{FF2B5EF4-FFF2-40B4-BE49-F238E27FC236}">
                <a16:creationId xmlns:a16="http://schemas.microsoft.com/office/drawing/2014/main" id="{536B19F0-DAE8-424C-8ABD-87C25717AB21}"/>
              </a:ext>
            </a:extLst>
          </p:cNvPr>
          <p:cNvSpPr txBox="1"/>
          <p:nvPr/>
        </p:nvSpPr>
        <p:spPr>
          <a:xfrm>
            <a:off x="4642920" y="4886640"/>
            <a:ext cx="2739240" cy="215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  <a:spcBef>
                <a:spcPts val="181"/>
              </a:spcBef>
            </a:pPr>
            <a:r>
              <a:rPr lang="en-US" sz="900" b="0" strike="noStrike" spc="-1">
                <a:solidFill>
                  <a:srgbClr val="FFFFFF"/>
                </a:solidFill>
                <a:latin typeface="Verdana"/>
              </a:rPr>
              <a:t>MAPLE Conference 2020</a:t>
            </a:r>
            <a:endParaRPr lang="en-US" sz="9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8" name="Textplatzhalter 17">
            <a:extLst>
              <a:ext uri="{FF2B5EF4-FFF2-40B4-BE49-F238E27FC236}">
                <a16:creationId xmlns:a16="http://schemas.microsoft.com/office/drawing/2014/main" id="{6D03150C-E8C3-4712-B500-756C68F46711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735242" y="2443200"/>
            <a:ext cx="3839064" cy="1329010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3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</a:t>
            </a:r>
            <a:r>
              <a:rPr lang="de-DE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3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way</a:t>
            </a:r>
            <a:r>
              <a:rPr lang="de-DE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3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</a:t>
            </a:r>
            <a:r>
              <a:rPr lang="de-DE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3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self-regulated</a:t>
            </a:r>
            <a:r>
              <a:rPr lang="de-DE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3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learning</a:t>
            </a:r>
            <a:endParaRPr lang="de-DE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instant </a:t>
            </a:r>
            <a:r>
              <a:rPr lang="de-DE" sz="13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feedback</a:t>
            </a:r>
            <a:r>
              <a:rPr lang="de-DE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3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perfect</a:t>
            </a:r>
            <a:r>
              <a:rPr lang="de-DE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3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</a:t>
            </a:r>
            <a:r>
              <a:rPr lang="de-DE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individual </a:t>
            </a:r>
            <a:r>
              <a:rPr lang="de-DE" sz="13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reflection</a:t>
            </a:r>
            <a:endParaRPr lang="de-DE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3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usefully</a:t>
            </a:r>
            <a:r>
              <a:rPr lang="de-DE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</a:t>
            </a:r>
            <a:r>
              <a:rPr lang="de-DE" sz="13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combination</a:t>
            </a:r>
            <a:r>
              <a:rPr lang="de-DE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3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</a:t>
            </a:r>
            <a:r>
              <a:rPr lang="de-DE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13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tutorials</a:t>
            </a:r>
            <a:endParaRPr lang="de-DE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sz="13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9" name="Textplatzhalter 18">
            <a:extLst>
              <a:ext uri="{FF2B5EF4-FFF2-40B4-BE49-F238E27FC236}">
                <a16:creationId xmlns:a16="http://schemas.microsoft.com/office/drawing/2014/main" id="{9A46872A-E567-4947-9834-FD4E3565AFD5}"/>
              </a:ext>
            </a:extLst>
          </p:cNvPr>
          <p:cNvSpPr>
            <a:spLocks noGrp="1"/>
          </p:cNvSpPr>
          <p:nvPr>
            <p:ph type="body"/>
          </p:nvPr>
        </p:nvSpPr>
        <p:spPr>
          <a:xfrm>
            <a:off x="4929562" y="2465437"/>
            <a:ext cx="3742784" cy="182590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de-DE" sz="1300" dirty="0" err="1">
                <a:latin typeface="Verdana" panose="020B0604030504040204" pitchFamily="34" charset="0"/>
                <a:ea typeface="Verdana" panose="020B0604030504040204" pitchFamily="34" charset="0"/>
              </a:rPr>
              <a:t>Moebius</a:t>
            </a:r>
            <a:r>
              <a:rPr lang="de-DE" sz="1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300" dirty="0" err="1">
                <a:latin typeface="Verdana" panose="020B0604030504040204" pitchFamily="34" charset="0"/>
                <a:ea typeface="Verdana" panose="020B0604030504040204" pitchFamily="34" charset="0"/>
              </a:rPr>
              <a:t>is</a:t>
            </a:r>
            <a:r>
              <a:rPr lang="de-DE" sz="1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300" dirty="0" err="1">
                <a:latin typeface="Verdana" panose="020B0604030504040204" pitchFamily="34" charset="0"/>
                <a:ea typeface="Verdana" panose="020B0604030504040204" pitchFamily="34" charset="0"/>
              </a:rPr>
              <a:t>perfect</a:t>
            </a:r>
            <a:r>
              <a:rPr lang="de-DE" sz="1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300" dirty="0" err="1">
                <a:latin typeface="Verdana" panose="020B0604030504040204" pitchFamily="34" charset="0"/>
                <a:ea typeface="Verdana" panose="020B0604030504040204" pitchFamily="34" charset="0"/>
              </a:rPr>
              <a:t>for</a:t>
            </a:r>
            <a:r>
              <a:rPr lang="de-DE" sz="1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300" dirty="0" err="1">
                <a:latin typeface="Verdana" panose="020B0604030504040204" pitchFamily="34" charset="0"/>
                <a:ea typeface="Verdana" panose="020B0604030504040204" pitchFamily="34" charset="0"/>
              </a:rPr>
              <a:t>self-regulated</a:t>
            </a:r>
            <a:r>
              <a:rPr lang="de-DE" sz="1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300" dirty="0" err="1">
                <a:latin typeface="Verdana" panose="020B0604030504040204" pitchFamily="34" charset="0"/>
                <a:ea typeface="Verdana" panose="020B0604030504040204" pitchFamily="34" charset="0"/>
              </a:rPr>
              <a:t>learning</a:t>
            </a:r>
            <a:r>
              <a:rPr lang="de-DE" sz="13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de-DE" sz="1300" dirty="0" err="1">
                <a:latin typeface="Verdana" panose="020B0604030504040204" pitchFamily="34" charset="0"/>
                <a:ea typeface="Verdana" panose="020B0604030504040204" pitchFamily="34" charset="0"/>
              </a:rPr>
              <a:t>if</a:t>
            </a:r>
            <a:r>
              <a:rPr lang="de-DE" sz="1300" dirty="0">
                <a:latin typeface="Verdana" panose="020B0604030504040204" pitchFamily="34" charset="0"/>
                <a:ea typeface="Verdana" panose="020B0604030504040204" pitchFamily="34" charset="0"/>
              </a:rPr>
              <a:t> ...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300" dirty="0" err="1">
                <a:latin typeface="Verdana" panose="020B0604030504040204" pitchFamily="34" charset="0"/>
                <a:ea typeface="Verdana" panose="020B0604030504040204" pitchFamily="34" charset="0"/>
              </a:rPr>
              <a:t>it</a:t>
            </a:r>
            <a:r>
              <a:rPr lang="de-DE" sz="1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300" dirty="0" err="1">
                <a:latin typeface="Verdana" panose="020B0604030504040204" pitchFamily="34" charset="0"/>
                <a:ea typeface="Verdana" panose="020B0604030504040204" pitchFamily="34" charset="0"/>
              </a:rPr>
              <a:t>exists</a:t>
            </a:r>
            <a:r>
              <a:rPr lang="de-DE" sz="1300" dirty="0">
                <a:latin typeface="Verdana" panose="020B0604030504040204" pitchFamily="34" charset="0"/>
                <a:ea typeface="Verdana" panose="020B0604030504040204" pitchFamily="34" charset="0"/>
              </a:rPr>
              <a:t> a easy </a:t>
            </a:r>
            <a:r>
              <a:rPr lang="de-DE" sz="1300" dirty="0" err="1">
                <a:latin typeface="Verdana" panose="020B0604030504040204" pitchFamily="34" charset="0"/>
                <a:ea typeface="Verdana" panose="020B0604030504040204" pitchFamily="34" charset="0"/>
              </a:rPr>
              <a:t>to</a:t>
            </a:r>
            <a:r>
              <a:rPr lang="de-DE" sz="1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300" dirty="0" err="1">
                <a:latin typeface="Verdana" panose="020B0604030504040204" pitchFamily="34" charset="0"/>
                <a:ea typeface="Verdana" panose="020B0604030504040204" pitchFamily="34" charset="0"/>
              </a:rPr>
              <a:t>use</a:t>
            </a:r>
            <a:r>
              <a:rPr lang="de-DE" sz="1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300" dirty="0" err="1">
                <a:latin typeface="Verdana" panose="020B0604030504040204" pitchFamily="34" charset="0"/>
                <a:ea typeface="Verdana" panose="020B0604030504040204" pitchFamily="34" charset="0"/>
              </a:rPr>
              <a:t>respository</a:t>
            </a:r>
            <a:r>
              <a:rPr lang="de-DE" sz="1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300" dirty="0" err="1">
                <a:latin typeface="Verdana" panose="020B0604030504040204" pitchFamily="34" charset="0"/>
                <a:ea typeface="Verdana" panose="020B0604030504040204" pitchFamily="34" charset="0"/>
              </a:rPr>
              <a:t>Good</a:t>
            </a:r>
            <a:r>
              <a:rPr lang="de-DE" sz="1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300" dirty="0" err="1">
                <a:latin typeface="Verdana" panose="020B0604030504040204" pitchFamily="34" charset="0"/>
                <a:ea typeface="Verdana" panose="020B0604030504040204" pitchFamily="34" charset="0"/>
              </a:rPr>
              <a:t>combination</a:t>
            </a:r>
            <a:r>
              <a:rPr lang="de-DE" sz="1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300" dirty="0" err="1">
                <a:latin typeface="Verdana" panose="020B0604030504040204" pitchFamily="34" charset="0"/>
                <a:ea typeface="Verdana" panose="020B0604030504040204" pitchFamily="34" charset="0"/>
              </a:rPr>
              <a:t>between</a:t>
            </a:r>
            <a:r>
              <a:rPr lang="de-DE" sz="1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300" dirty="0" err="1">
                <a:latin typeface="Verdana" panose="020B0604030504040204" pitchFamily="34" charset="0"/>
                <a:ea typeface="Verdana" panose="020B0604030504040204" pitchFamily="34" charset="0"/>
              </a:rPr>
              <a:t>lessons</a:t>
            </a:r>
            <a:r>
              <a:rPr lang="de-DE" sz="1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300" dirty="0" err="1">
                <a:latin typeface="Verdana" panose="020B0604030504040204" pitchFamily="34" charset="0"/>
                <a:ea typeface="Verdana" panose="020B0604030504040204" pitchFamily="34" charset="0"/>
              </a:rPr>
              <a:t>and</a:t>
            </a:r>
            <a:r>
              <a:rPr lang="de-DE" sz="1300" dirty="0">
                <a:latin typeface="Verdana" panose="020B0604030504040204" pitchFamily="34" charset="0"/>
                <a:ea typeface="Verdana" panose="020B0604030504040204" pitchFamily="34" charset="0"/>
              </a:rPr>
              <a:t> individual </a:t>
            </a:r>
            <a:r>
              <a:rPr lang="de-DE" sz="1300" dirty="0" err="1">
                <a:latin typeface="Verdana" panose="020B0604030504040204" pitchFamily="34" charset="0"/>
                <a:ea typeface="Verdana" panose="020B0604030504040204" pitchFamily="34" charset="0"/>
              </a:rPr>
              <a:t>tutorials</a:t>
            </a:r>
            <a:endParaRPr lang="de-DE" sz="13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1300" dirty="0" err="1">
                <a:latin typeface="Verdana" panose="020B0604030504040204" pitchFamily="34" charset="0"/>
                <a:ea typeface="Verdana" panose="020B0604030504040204" pitchFamily="34" charset="0"/>
              </a:rPr>
              <a:t>specific</a:t>
            </a:r>
            <a:r>
              <a:rPr lang="de-DE" sz="1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300" dirty="0" err="1">
                <a:latin typeface="Verdana" panose="020B0604030504040204" pitchFamily="34" charset="0"/>
                <a:ea typeface="Verdana" panose="020B0604030504040204" pitchFamily="34" charset="0"/>
              </a:rPr>
              <a:t>examples</a:t>
            </a:r>
            <a:r>
              <a:rPr lang="de-DE" sz="1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300" dirty="0" err="1">
                <a:latin typeface="Verdana" panose="020B0604030504040204" pitchFamily="34" charset="0"/>
                <a:ea typeface="Verdana" panose="020B0604030504040204" pitchFamily="34" charset="0"/>
              </a:rPr>
              <a:t>from</a:t>
            </a:r>
            <a:r>
              <a:rPr lang="de-DE" sz="1300" dirty="0">
                <a:latin typeface="Verdana" panose="020B0604030504040204" pitchFamily="34" charset="0"/>
                <a:ea typeface="Verdana" panose="020B0604030504040204" pitchFamily="34" charset="0"/>
              </a:rPr>
              <a:t> different </a:t>
            </a:r>
            <a:r>
              <a:rPr lang="de-DE" sz="1300" dirty="0" err="1">
                <a:latin typeface="Verdana" panose="020B0604030504040204" pitchFamily="34" charset="0"/>
                <a:ea typeface="Verdana" panose="020B0604030504040204" pitchFamily="34" charset="0"/>
              </a:rPr>
              <a:t>special</a:t>
            </a:r>
            <a:r>
              <a:rPr lang="de-DE" sz="13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300" dirty="0" err="1">
                <a:latin typeface="Verdana" panose="020B0604030504040204" pitchFamily="34" charset="0"/>
                <a:ea typeface="Verdana" panose="020B0604030504040204" pitchFamily="34" charset="0"/>
              </a:rPr>
              <a:t>fields</a:t>
            </a:r>
            <a:endParaRPr lang="de-DE" sz="13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0" name="Grafik 19" descr="Gruppe">
            <a:extLst>
              <a:ext uri="{FF2B5EF4-FFF2-40B4-BE49-F238E27FC236}">
                <a16:creationId xmlns:a16="http://schemas.microsoft.com/office/drawing/2014/main" id="{92C018FE-E94B-491E-85B2-35FB394D66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5242" y="1570159"/>
            <a:ext cx="914400" cy="914400"/>
          </a:xfrm>
          <a:prstGeom prst="rect">
            <a:avLst/>
          </a:prstGeom>
        </p:spPr>
      </p:pic>
      <p:sp>
        <p:nvSpPr>
          <p:cNvPr id="24" name="Textfeld 23">
            <a:extLst>
              <a:ext uri="{FF2B5EF4-FFF2-40B4-BE49-F238E27FC236}">
                <a16:creationId xmlns:a16="http://schemas.microsoft.com/office/drawing/2014/main" id="{232E0AF2-A46E-4253-9C75-CD8667AFA33D}"/>
              </a:ext>
            </a:extLst>
          </p:cNvPr>
          <p:cNvSpPr txBox="1"/>
          <p:nvPr/>
        </p:nvSpPr>
        <p:spPr>
          <a:xfrm>
            <a:off x="1672295" y="1942909"/>
            <a:ext cx="1811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76B9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Student‘s</a:t>
            </a: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76B9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kumimoji="0" lang="de-DE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76B9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experience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5A6A53BF-ADA1-447D-AF19-AF8E4507562F}"/>
              </a:ext>
            </a:extLst>
          </p:cNvPr>
          <p:cNvSpPr txBox="1"/>
          <p:nvPr/>
        </p:nvSpPr>
        <p:spPr>
          <a:xfrm>
            <a:off x="5692450" y="1936277"/>
            <a:ext cx="1811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0" i="0" u="none" strike="noStrike" kern="1200" cap="none" spc="0" normalizeH="0" baseline="0" noProof="0" dirty="0">
                <a:ln>
                  <a:noFill/>
                </a:ln>
                <a:solidFill>
                  <a:srgbClr val="76B9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MAPLE / </a:t>
            </a:r>
            <a:r>
              <a:rPr kumimoji="0" lang="de-DE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76B9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Moebius</a:t>
            </a:r>
            <a:endParaRPr kumimoji="0" lang="de-DE" sz="1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9" name="Grafik 28" descr="Fernstudium Mathematik">
            <a:extLst>
              <a:ext uri="{FF2B5EF4-FFF2-40B4-BE49-F238E27FC236}">
                <a16:creationId xmlns:a16="http://schemas.microsoft.com/office/drawing/2014/main" id="{072B0584-53DC-4B2D-80A4-DCADE2D61D5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18949" y="1657401"/>
            <a:ext cx="736811" cy="736811"/>
          </a:xfrm>
          <a:prstGeom prst="rect">
            <a:avLst/>
          </a:prstGeom>
        </p:spPr>
      </p:pic>
      <p:sp>
        <p:nvSpPr>
          <p:cNvPr id="11" name="TextShape 4">
            <a:extLst>
              <a:ext uri="{FF2B5EF4-FFF2-40B4-BE49-F238E27FC236}">
                <a16:creationId xmlns:a16="http://schemas.microsoft.com/office/drawing/2014/main" id="{B9D56BCD-8C9C-5F4C-BC1D-A0666A2529CD}"/>
              </a:ext>
            </a:extLst>
          </p:cNvPr>
          <p:cNvSpPr txBox="1"/>
          <p:nvPr/>
        </p:nvSpPr>
        <p:spPr>
          <a:xfrm>
            <a:off x="462600" y="567144"/>
            <a:ext cx="8592500" cy="90455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</a:pPr>
            <a:r>
              <a:rPr lang="en-US" sz="2200" b="1" strike="noStrike" spc="-1" dirty="0">
                <a:solidFill>
                  <a:srgbClr val="000000"/>
                </a:solidFill>
                <a:latin typeface="Verdana"/>
              </a:rPr>
              <a:t>Student satisfaction determinants in hybrid learning environments</a:t>
            </a:r>
            <a:endParaRPr lang="de-DE" sz="2200" b="0" strike="noStrike" spc="-1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487619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TextShape 1"/>
          <p:cNvSpPr txBox="1"/>
          <p:nvPr/>
        </p:nvSpPr>
        <p:spPr>
          <a:xfrm>
            <a:off x="720000" y="612000"/>
            <a:ext cx="7961400" cy="503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45000"/>
          <a:lstStyle/>
          <a:p>
            <a:pPr>
              <a:lnSpc>
                <a:spcPct val="100000"/>
              </a:lnSpc>
            </a:pPr>
            <a:r>
              <a:rPr lang="en-US" sz="2800" b="1" strike="noStrike" spc="-1" dirty="0">
                <a:solidFill>
                  <a:srgbClr val="76B900"/>
                </a:solidFill>
                <a:latin typeface="Verdana"/>
              </a:rPr>
              <a:t>Intro and Agenda</a:t>
            </a:r>
            <a:endParaRPr lang="en-US" sz="28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2" name="TextShape 1">
            <a:extLst>
              <a:ext uri="{FF2B5EF4-FFF2-40B4-BE49-F238E27FC236}">
                <a16:creationId xmlns:a16="http://schemas.microsoft.com/office/drawing/2014/main" id="{98418E38-F52D-4A5D-BAB7-B3A2BAFE8965}"/>
              </a:ext>
            </a:extLst>
          </p:cNvPr>
          <p:cNvSpPr txBox="1"/>
          <p:nvPr/>
        </p:nvSpPr>
        <p:spPr>
          <a:xfrm>
            <a:off x="4642920" y="4886640"/>
            <a:ext cx="2739240" cy="215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  <a:spcBef>
                <a:spcPts val="181"/>
              </a:spcBef>
            </a:pPr>
            <a:r>
              <a:rPr lang="en-US" sz="900" b="0" strike="noStrike" spc="-1">
                <a:solidFill>
                  <a:srgbClr val="FFFFFF"/>
                </a:solidFill>
                <a:latin typeface="Verdana"/>
              </a:rPr>
              <a:t>MAPLE Conference 2020</a:t>
            </a:r>
            <a:endParaRPr lang="en-US" sz="9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6E79ABA-201D-44B5-87F5-827923B4C521}"/>
              </a:ext>
            </a:extLst>
          </p:cNvPr>
          <p:cNvSpPr txBox="1"/>
          <p:nvPr/>
        </p:nvSpPr>
        <p:spPr>
          <a:xfrm>
            <a:off x="2305881" y="2467673"/>
            <a:ext cx="1508889" cy="46166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Mathematics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 at </a:t>
            </a:r>
          </a:p>
          <a:p>
            <a:pPr algn="ctr"/>
            <a:r>
              <a:rPr lang="de-DE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school</a:t>
            </a:r>
            <a:endParaRPr lang="de-DE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73B52EF-FF20-42F0-8EC8-159836F6CD53}"/>
              </a:ext>
            </a:extLst>
          </p:cNvPr>
          <p:cNvSpPr txBox="1"/>
          <p:nvPr/>
        </p:nvSpPr>
        <p:spPr>
          <a:xfrm>
            <a:off x="5139349" y="2463242"/>
            <a:ext cx="1613584" cy="461665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Mathematics</a:t>
            </a:r>
            <a:r>
              <a:rPr lang="de-DE" sz="1200" dirty="0">
                <a:latin typeface="Verdana" panose="020B0604030504040204" pitchFamily="34" charset="0"/>
                <a:ea typeface="Verdana" panose="020B0604030504040204" pitchFamily="34" charset="0"/>
              </a:rPr>
              <a:t> at </a:t>
            </a:r>
          </a:p>
          <a:p>
            <a:pPr algn="ctr"/>
            <a:r>
              <a:rPr lang="de-DE" sz="1200" dirty="0" err="1">
                <a:latin typeface="Verdana" panose="020B0604030504040204" pitchFamily="34" charset="0"/>
                <a:ea typeface="Verdana" panose="020B0604030504040204" pitchFamily="34" charset="0"/>
              </a:rPr>
              <a:t>university</a:t>
            </a:r>
            <a:endParaRPr lang="de-DE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28" name="Gruppieren 27">
            <a:extLst>
              <a:ext uri="{FF2B5EF4-FFF2-40B4-BE49-F238E27FC236}">
                <a16:creationId xmlns:a16="http://schemas.microsoft.com/office/drawing/2014/main" id="{63F7FC1B-F7D7-49D5-96A4-C881A095E307}"/>
              </a:ext>
            </a:extLst>
          </p:cNvPr>
          <p:cNvGrpSpPr/>
          <p:nvPr/>
        </p:nvGrpSpPr>
        <p:grpSpPr>
          <a:xfrm>
            <a:off x="2055983" y="3046438"/>
            <a:ext cx="2071296" cy="383973"/>
            <a:chOff x="76620" y="2571750"/>
            <a:chExt cx="1735554" cy="1030432"/>
          </a:xfrm>
        </p:grpSpPr>
        <p:cxnSp>
          <p:nvCxnSpPr>
            <p:cNvPr id="20" name="Gerader Verbinder 19">
              <a:extLst>
                <a:ext uri="{FF2B5EF4-FFF2-40B4-BE49-F238E27FC236}">
                  <a16:creationId xmlns:a16="http://schemas.microsoft.com/office/drawing/2014/main" id="{43C9CCEF-BD9B-4BB9-9D48-0714F64A120F}"/>
                </a:ext>
              </a:extLst>
            </p:cNvPr>
            <p:cNvCxnSpPr/>
            <p:nvPr/>
          </p:nvCxnSpPr>
          <p:spPr>
            <a:xfrm>
              <a:off x="76620" y="2571750"/>
              <a:ext cx="173555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id="{D02C0A83-BA92-4E85-8A20-9BA6357E128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805244" y="2571756"/>
              <a:ext cx="0" cy="103042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uppieren 29">
            <a:extLst>
              <a:ext uri="{FF2B5EF4-FFF2-40B4-BE49-F238E27FC236}">
                <a16:creationId xmlns:a16="http://schemas.microsoft.com/office/drawing/2014/main" id="{FE60B741-2047-4952-B21F-B94298DCB128}"/>
              </a:ext>
            </a:extLst>
          </p:cNvPr>
          <p:cNvGrpSpPr/>
          <p:nvPr/>
        </p:nvGrpSpPr>
        <p:grpSpPr>
          <a:xfrm>
            <a:off x="4813131" y="3046444"/>
            <a:ext cx="2189693" cy="383973"/>
            <a:chOff x="2307197" y="2571756"/>
            <a:chExt cx="1735554" cy="1030432"/>
          </a:xfrm>
        </p:grpSpPr>
        <p:cxnSp>
          <p:nvCxnSpPr>
            <p:cNvPr id="25" name="Gerader Verbinder 24">
              <a:extLst>
                <a:ext uri="{FF2B5EF4-FFF2-40B4-BE49-F238E27FC236}">
                  <a16:creationId xmlns:a16="http://schemas.microsoft.com/office/drawing/2014/main" id="{41657900-149D-49B3-B688-94FA2126AE3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310937" y="2571762"/>
              <a:ext cx="0" cy="103042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r Verbinder 25">
              <a:extLst>
                <a:ext uri="{FF2B5EF4-FFF2-40B4-BE49-F238E27FC236}">
                  <a16:creationId xmlns:a16="http://schemas.microsoft.com/office/drawing/2014/main" id="{09EBB582-1CB1-4D0A-B57D-0DC3D49A15B3}"/>
                </a:ext>
              </a:extLst>
            </p:cNvPr>
            <p:cNvCxnSpPr>
              <a:cxnSpLocks/>
            </p:cNvCxnSpPr>
            <p:nvPr/>
          </p:nvCxnSpPr>
          <p:spPr>
            <a:xfrm>
              <a:off x="2307197" y="2571756"/>
              <a:ext cx="1735554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2" name="Grafik 31" descr="Glühlampe">
            <a:extLst>
              <a:ext uri="{FF2B5EF4-FFF2-40B4-BE49-F238E27FC236}">
                <a16:creationId xmlns:a16="http://schemas.microsoft.com/office/drawing/2014/main" id="{C5F2B876-1FA8-4F40-B5E9-E604017557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58292" y="2257602"/>
            <a:ext cx="384826" cy="384826"/>
          </a:xfrm>
          <a:prstGeom prst="rect">
            <a:avLst/>
          </a:prstGeom>
        </p:spPr>
      </p:pic>
      <p:sp>
        <p:nvSpPr>
          <p:cNvPr id="33" name="Halbbogen 32">
            <a:extLst>
              <a:ext uri="{FF2B5EF4-FFF2-40B4-BE49-F238E27FC236}">
                <a16:creationId xmlns:a16="http://schemas.microsoft.com/office/drawing/2014/main" id="{99882301-BEC2-40F8-80E6-9C289A32E289}"/>
              </a:ext>
            </a:extLst>
          </p:cNvPr>
          <p:cNvSpPr/>
          <p:nvPr/>
        </p:nvSpPr>
        <p:spPr>
          <a:xfrm>
            <a:off x="4134820" y="2804799"/>
            <a:ext cx="684054" cy="23771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pic>
        <p:nvPicPr>
          <p:cNvPr id="4" name="Grafik 3" descr="Abschlusshut">
            <a:extLst>
              <a:ext uri="{FF2B5EF4-FFF2-40B4-BE49-F238E27FC236}">
                <a16:creationId xmlns:a16="http://schemas.microsoft.com/office/drawing/2014/main" id="{1B69DC75-FDFB-42BB-968A-AC6AEA2A67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38654" y="1249010"/>
            <a:ext cx="914400" cy="914400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837228E6-EEFE-4218-A391-9B24D0ED6595}"/>
              </a:ext>
            </a:extLst>
          </p:cNvPr>
          <p:cNvSpPr txBox="1"/>
          <p:nvPr/>
        </p:nvSpPr>
        <p:spPr>
          <a:xfrm>
            <a:off x="1590249" y="1459627"/>
            <a:ext cx="4265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~ 14,000 </a:t>
            </a:r>
            <a:r>
              <a:rPr lang="de-DE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students</a:t>
            </a:r>
            <a:endParaRPr lang="de-DE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~ 2,000 Bachelor </a:t>
            </a:r>
            <a:r>
              <a:rPr lang="de-DE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students</a:t>
            </a:r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 in </a:t>
            </a:r>
            <a:r>
              <a:rPr lang="de-DE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winter</a:t>
            </a:r>
            <a:endParaRPr lang="de-DE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9257B75-CA2F-434D-A275-C05236FFC19A}"/>
              </a:ext>
            </a:extLst>
          </p:cNvPr>
          <p:cNvSpPr txBox="1"/>
          <p:nvPr/>
        </p:nvSpPr>
        <p:spPr>
          <a:xfrm>
            <a:off x="1584591" y="2487622"/>
            <a:ext cx="4941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1.)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DD6DE187-B420-4EBC-BF76-485EB782C51D}"/>
              </a:ext>
            </a:extLst>
          </p:cNvPr>
          <p:cNvSpPr txBox="1"/>
          <p:nvPr/>
        </p:nvSpPr>
        <p:spPr>
          <a:xfrm>
            <a:off x="1583637" y="3508997"/>
            <a:ext cx="34143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2.) </a:t>
            </a:r>
            <a:r>
              <a:rPr lang="de-DE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How</a:t>
            </a:r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we</a:t>
            </a:r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used</a:t>
            </a:r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Moebius</a:t>
            </a:r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CC87B76D-9262-4372-9710-FA5E7BED2349}"/>
              </a:ext>
            </a:extLst>
          </p:cNvPr>
          <p:cNvSpPr txBox="1"/>
          <p:nvPr/>
        </p:nvSpPr>
        <p:spPr>
          <a:xfrm>
            <a:off x="1599723" y="4121441"/>
            <a:ext cx="34143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3.) </a:t>
            </a:r>
            <a:r>
              <a:rPr lang="de-DE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Student‘s</a:t>
            </a:r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experience</a:t>
            </a:r>
            <a:endParaRPr lang="de-DE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636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TextShape 1"/>
          <p:cNvSpPr txBox="1"/>
          <p:nvPr/>
        </p:nvSpPr>
        <p:spPr>
          <a:xfrm>
            <a:off x="720000" y="612000"/>
            <a:ext cx="7961400" cy="503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45000"/>
          <a:lstStyle/>
          <a:p>
            <a:pPr>
              <a:lnSpc>
                <a:spcPct val="100000"/>
              </a:lnSpc>
            </a:pPr>
            <a:r>
              <a:rPr lang="en-US" sz="2800" b="1" strike="noStrike" spc="-1" dirty="0">
                <a:solidFill>
                  <a:srgbClr val="76B900"/>
                </a:solidFill>
                <a:latin typeface="Verdana"/>
              </a:rPr>
              <a:t>Knowledge Gap &amp; Challenges</a:t>
            </a:r>
            <a:endParaRPr lang="en-US" sz="28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2" name="TextShape 1">
            <a:extLst>
              <a:ext uri="{FF2B5EF4-FFF2-40B4-BE49-F238E27FC236}">
                <a16:creationId xmlns:a16="http://schemas.microsoft.com/office/drawing/2014/main" id="{98418E38-F52D-4A5D-BAB7-B3A2BAFE8965}"/>
              </a:ext>
            </a:extLst>
          </p:cNvPr>
          <p:cNvSpPr txBox="1"/>
          <p:nvPr/>
        </p:nvSpPr>
        <p:spPr>
          <a:xfrm>
            <a:off x="4642920" y="4886640"/>
            <a:ext cx="2739240" cy="215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  <a:spcBef>
                <a:spcPts val="181"/>
              </a:spcBef>
            </a:pPr>
            <a:r>
              <a:rPr lang="en-US" sz="900" b="0" strike="noStrike" spc="-1">
                <a:solidFill>
                  <a:srgbClr val="FFFFFF"/>
                </a:solidFill>
                <a:latin typeface="Verdana"/>
              </a:rPr>
              <a:t>MAPLE Conference 2020</a:t>
            </a:r>
            <a:endParaRPr lang="en-US" sz="900" b="0" strike="noStrike" spc="-1">
              <a:solidFill>
                <a:srgbClr val="000000"/>
              </a:solidFill>
              <a:latin typeface="Verdana"/>
            </a:endParaRPr>
          </a:p>
        </p:txBody>
      </p:sp>
      <p:grpSp>
        <p:nvGrpSpPr>
          <p:cNvPr id="29" name="Gruppieren 28">
            <a:extLst>
              <a:ext uri="{FF2B5EF4-FFF2-40B4-BE49-F238E27FC236}">
                <a16:creationId xmlns:a16="http://schemas.microsoft.com/office/drawing/2014/main" id="{697E10CA-CE20-40EA-9914-88A9C39FD13C}"/>
              </a:ext>
            </a:extLst>
          </p:cNvPr>
          <p:cNvGrpSpPr/>
          <p:nvPr/>
        </p:nvGrpSpPr>
        <p:grpSpPr>
          <a:xfrm>
            <a:off x="1862883" y="1405682"/>
            <a:ext cx="4946841" cy="1172815"/>
            <a:chOff x="1862883" y="1314802"/>
            <a:chExt cx="4946841" cy="1172815"/>
          </a:xfrm>
        </p:grpSpPr>
        <p:sp>
          <p:nvSpPr>
            <p:cNvPr id="30" name="Textfeld 29">
              <a:extLst>
                <a:ext uri="{FF2B5EF4-FFF2-40B4-BE49-F238E27FC236}">
                  <a16:creationId xmlns:a16="http://schemas.microsoft.com/office/drawing/2014/main" id="{E50CB687-A5E2-47F5-8973-D403563555B0}"/>
                </a:ext>
              </a:extLst>
            </p:cNvPr>
            <p:cNvSpPr txBox="1"/>
            <p:nvPr/>
          </p:nvSpPr>
          <p:spPr>
            <a:xfrm>
              <a:off x="1985975" y="1462393"/>
              <a:ext cx="1766328" cy="523220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Mathematics</a:t>
              </a:r>
              <a:r>
                <a:rPr lang="de-DE" sz="1400" dirty="0">
                  <a:latin typeface="Verdana" panose="020B0604030504040204" pitchFamily="34" charset="0"/>
                  <a:ea typeface="Verdana" panose="020B0604030504040204" pitchFamily="34" charset="0"/>
                </a:rPr>
                <a:t> at </a:t>
              </a:r>
            </a:p>
            <a:p>
              <a:pPr algn="ctr"/>
              <a:r>
                <a:rPr lang="de-DE" sz="14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school</a:t>
              </a:r>
              <a:endParaRPr lang="de-DE" sz="14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31" name="Textfeld 30">
              <a:extLst>
                <a:ext uri="{FF2B5EF4-FFF2-40B4-BE49-F238E27FC236}">
                  <a16:creationId xmlns:a16="http://schemas.microsoft.com/office/drawing/2014/main" id="{81757758-F822-4A3C-ADC5-F773CFF4B22F}"/>
                </a:ext>
              </a:extLst>
            </p:cNvPr>
            <p:cNvSpPr txBox="1"/>
            <p:nvPr/>
          </p:nvSpPr>
          <p:spPr>
            <a:xfrm>
              <a:off x="4968964" y="1463642"/>
              <a:ext cx="1613584" cy="523220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Mathematics</a:t>
              </a:r>
              <a:r>
                <a:rPr lang="de-DE" sz="1400" dirty="0">
                  <a:latin typeface="Verdana" panose="020B0604030504040204" pitchFamily="34" charset="0"/>
                  <a:ea typeface="Verdana" panose="020B0604030504040204" pitchFamily="34" charset="0"/>
                </a:rPr>
                <a:t> at </a:t>
              </a:r>
            </a:p>
            <a:p>
              <a:pPr algn="ctr"/>
              <a:r>
                <a:rPr lang="de-DE" sz="14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university</a:t>
              </a:r>
              <a:endParaRPr lang="de-DE" sz="14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grpSp>
          <p:nvGrpSpPr>
            <p:cNvPr id="32" name="Gruppieren 31">
              <a:extLst>
                <a:ext uri="{FF2B5EF4-FFF2-40B4-BE49-F238E27FC236}">
                  <a16:creationId xmlns:a16="http://schemas.microsoft.com/office/drawing/2014/main" id="{17F02873-510A-42F4-913D-53D906BEF886}"/>
                </a:ext>
              </a:extLst>
            </p:cNvPr>
            <p:cNvGrpSpPr/>
            <p:nvPr/>
          </p:nvGrpSpPr>
          <p:grpSpPr>
            <a:xfrm>
              <a:off x="1862883" y="2103638"/>
              <a:ext cx="2071296" cy="383973"/>
              <a:chOff x="76620" y="2571750"/>
              <a:chExt cx="1735554" cy="1030432"/>
            </a:xfrm>
          </p:grpSpPr>
          <p:cxnSp>
            <p:nvCxnSpPr>
              <p:cNvPr id="38" name="Gerader Verbinder 37">
                <a:extLst>
                  <a:ext uri="{FF2B5EF4-FFF2-40B4-BE49-F238E27FC236}">
                    <a16:creationId xmlns:a16="http://schemas.microsoft.com/office/drawing/2014/main" id="{8FBE7E6C-8648-4F01-9B88-2AF285A987A6}"/>
                  </a:ext>
                </a:extLst>
              </p:cNvPr>
              <p:cNvCxnSpPr/>
              <p:nvPr/>
            </p:nvCxnSpPr>
            <p:spPr>
              <a:xfrm>
                <a:off x="76620" y="2571750"/>
                <a:ext cx="1735554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Gerader Verbinder 38">
                <a:extLst>
                  <a:ext uri="{FF2B5EF4-FFF2-40B4-BE49-F238E27FC236}">
                    <a16:creationId xmlns:a16="http://schemas.microsoft.com/office/drawing/2014/main" id="{3FE5CD2E-8432-44E6-9299-157098A704F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05244" y="2571756"/>
                <a:ext cx="0" cy="1030426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uppieren 32">
              <a:extLst>
                <a:ext uri="{FF2B5EF4-FFF2-40B4-BE49-F238E27FC236}">
                  <a16:creationId xmlns:a16="http://schemas.microsoft.com/office/drawing/2014/main" id="{C2B19E54-7AF0-4A41-B5CB-4149B4E3195A}"/>
                </a:ext>
              </a:extLst>
            </p:cNvPr>
            <p:cNvGrpSpPr/>
            <p:nvPr/>
          </p:nvGrpSpPr>
          <p:grpSpPr>
            <a:xfrm>
              <a:off x="4620031" y="2103644"/>
              <a:ext cx="2189693" cy="383973"/>
              <a:chOff x="2307197" y="2571756"/>
              <a:chExt cx="1735554" cy="1030432"/>
            </a:xfrm>
          </p:grpSpPr>
          <p:cxnSp>
            <p:nvCxnSpPr>
              <p:cNvPr id="36" name="Gerader Verbinder 35">
                <a:extLst>
                  <a:ext uri="{FF2B5EF4-FFF2-40B4-BE49-F238E27FC236}">
                    <a16:creationId xmlns:a16="http://schemas.microsoft.com/office/drawing/2014/main" id="{3AE5D5FF-DEB1-4D87-BCB0-BDF9DFF24CF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310937" y="2571762"/>
                <a:ext cx="0" cy="1030426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r Verbinder 36">
                <a:extLst>
                  <a:ext uri="{FF2B5EF4-FFF2-40B4-BE49-F238E27FC236}">
                    <a16:creationId xmlns:a16="http://schemas.microsoft.com/office/drawing/2014/main" id="{60E4051A-99F6-42EC-B0FD-8B2B946983E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07197" y="2571756"/>
                <a:ext cx="1735554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4" name="Grafik 33" descr="Glühlampe">
              <a:extLst>
                <a:ext uri="{FF2B5EF4-FFF2-40B4-BE49-F238E27FC236}">
                  <a16:creationId xmlns:a16="http://schemas.microsoft.com/office/drawing/2014/main" id="{82C474D2-EE8C-45F0-BEAD-3E34AEC96B4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065192" y="1314802"/>
              <a:ext cx="384826" cy="384826"/>
            </a:xfrm>
            <a:prstGeom prst="rect">
              <a:avLst/>
            </a:prstGeom>
          </p:spPr>
        </p:pic>
        <p:sp>
          <p:nvSpPr>
            <p:cNvPr id="35" name="Halbbogen 34">
              <a:extLst>
                <a:ext uri="{FF2B5EF4-FFF2-40B4-BE49-F238E27FC236}">
                  <a16:creationId xmlns:a16="http://schemas.microsoft.com/office/drawing/2014/main" id="{B1243A6D-28D1-434B-9E8B-981CDED5E7A7}"/>
                </a:ext>
              </a:extLst>
            </p:cNvPr>
            <p:cNvSpPr/>
            <p:nvPr/>
          </p:nvSpPr>
          <p:spPr>
            <a:xfrm>
              <a:off x="3941720" y="1861999"/>
              <a:ext cx="684054" cy="23771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44417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TextShape 1"/>
          <p:cNvSpPr txBox="1"/>
          <p:nvPr/>
        </p:nvSpPr>
        <p:spPr>
          <a:xfrm>
            <a:off x="720000" y="612000"/>
            <a:ext cx="7961400" cy="503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45000"/>
          <a:lstStyle/>
          <a:p>
            <a:pPr>
              <a:lnSpc>
                <a:spcPct val="100000"/>
              </a:lnSpc>
            </a:pPr>
            <a:r>
              <a:rPr lang="en-US" sz="2800" b="1" strike="noStrike" spc="-1" dirty="0">
                <a:solidFill>
                  <a:srgbClr val="76B900"/>
                </a:solidFill>
                <a:latin typeface="Verdana"/>
              </a:rPr>
              <a:t>Knowledge Gap &amp; Challenges</a:t>
            </a:r>
            <a:endParaRPr lang="en-US" sz="28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2" name="TextShape 1">
            <a:extLst>
              <a:ext uri="{FF2B5EF4-FFF2-40B4-BE49-F238E27FC236}">
                <a16:creationId xmlns:a16="http://schemas.microsoft.com/office/drawing/2014/main" id="{98418E38-F52D-4A5D-BAB7-B3A2BAFE8965}"/>
              </a:ext>
            </a:extLst>
          </p:cNvPr>
          <p:cNvSpPr txBox="1"/>
          <p:nvPr/>
        </p:nvSpPr>
        <p:spPr>
          <a:xfrm>
            <a:off x="4642920" y="4886640"/>
            <a:ext cx="2739240" cy="215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  <a:spcBef>
                <a:spcPts val="181"/>
              </a:spcBef>
            </a:pPr>
            <a:r>
              <a:rPr lang="en-US" sz="900" b="0" strike="noStrike" spc="-1">
                <a:solidFill>
                  <a:srgbClr val="FFFFFF"/>
                </a:solidFill>
                <a:latin typeface="Verdana"/>
              </a:rPr>
              <a:t>MAPLE Conference 2020</a:t>
            </a:r>
            <a:endParaRPr lang="en-US" sz="900" b="0" strike="noStrike" spc="-1">
              <a:solidFill>
                <a:srgbClr val="000000"/>
              </a:solidFill>
              <a:latin typeface="Verdana"/>
            </a:endParaRPr>
          </a:p>
        </p:txBody>
      </p: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6287C84B-4771-4D90-A870-ADA94CF574BE}"/>
              </a:ext>
            </a:extLst>
          </p:cNvPr>
          <p:cNvGrpSpPr/>
          <p:nvPr/>
        </p:nvGrpSpPr>
        <p:grpSpPr>
          <a:xfrm>
            <a:off x="1862883" y="1405682"/>
            <a:ext cx="4946841" cy="1172815"/>
            <a:chOff x="1862883" y="1314802"/>
            <a:chExt cx="4946841" cy="1172815"/>
          </a:xfrm>
        </p:grpSpPr>
        <p:sp>
          <p:nvSpPr>
            <p:cNvPr id="7" name="Textfeld 6">
              <a:extLst>
                <a:ext uri="{FF2B5EF4-FFF2-40B4-BE49-F238E27FC236}">
                  <a16:creationId xmlns:a16="http://schemas.microsoft.com/office/drawing/2014/main" id="{835E84EA-6588-4598-A3DF-2408CA2804F7}"/>
                </a:ext>
              </a:extLst>
            </p:cNvPr>
            <p:cNvSpPr txBox="1"/>
            <p:nvPr/>
          </p:nvSpPr>
          <p:spPr>
            <a:xfrm>
              <a:off x="1985975" y="1462393"/>
              <a:ext cx="1766328" cy="523220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Mathematics</a:t>
              </a:r>
              <a:r>
                <a:rPr lang="de-DE" sz="1400" dirty="0">
                  <a:latin typeface="Verdana" panose="020B0604030504040204" pitchFamily="34" charset="0"/>
                  <a:ea typeface="Verdana" panose="020B0604030504040204" pitchFamily="34" charset="0"/>
                </a:rPr>
                <a:t> at </a:t>
              </a:r>
            </a:p>
            <a:p>
              <a:pPr algn="ctr"/>
              <a:r>
                <a:rPr lang="de-DE" sz="14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school</a:t>
              </a:r>
              <a:endParaRPr lang="de-DE" sz="14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8" name="Textfeld 7">
              <a:extLst>
                <a:ext uri="{FF2B5EF4-FFF2-40B4-BE49-F238E27FC236}">
                  <a16:creationId xmlns:a16="http://schemas.microsoft.com/office/drawing/2014/main" id="{02C949AE-4158-4C15-ABB6-881E3D2B4E40}"/>
                </a:ext>
              </a:extLst>
            </p:cNvPr>
            <p:cNvSpPr txBox="1"/>
            <p:nvPr/>
          </p:nvSpPr>
          <p:spPr>
            <a:xfrm>
              <a:off x="4968964" y="1463642"/>
              <a:ext cx="1613584" cy="523220"/>
            </a:xfrm>
            <a:prstGeom prst="rect">
              <a:avLst/>
            </a:prstGeom>
            <a:noFill/>
            <a:ln>
              <a:solidFill>
                <a:srgbClr val="92D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4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Mathematics</a:t>
              </a:r>
              <a:r>
                <a:rPr lang="de-DE" sz="1400" dirty="0">
                  <a:latin typeface="Verdana" panose="020B0604030504040204" pitchFamily="34" charset="0"/>
                  <a:ea typeface="Verdana" panose="020B0604030504040204" pitchFamily="34" charset="0"/>
                </a:rPr>
                <a:t> at </a:t>
              </a:r>
            </a:p>
            <a:p>
              <a:pPr algn="ctr"/>
              <a:r>
                <a:rPr lang="de-DE" sz="1400" dirty="0" err="1">
                  <a:latin typeface="Verdana" panose="020B0604030504040204" pitchFamily="34" charset="0"/>
                  <a:ea typeface="Verdana" panose="020B0604030504040204" pitchFamily="34" charset="0"/>
                </a:rPr>
                <a:t>university</a:t>
              </a:r>
              <a:endParaRPr lang="de-DE" sz="14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grpSp>
          <p:nvGrpSpPr>
            <p:cNvPr id="9" name="Gruppieren 8">
              <a:extLst>
                <a:ext uri="{FF2B5EF4-FFF2-40B4-BE49-F238E27FC236}">
                  <a16:creationId xmlns:a16="http://schemas.microsoft.com/office/drawing/2014/main" id="{E81986E6-BC8E-4F9F-811B-C827D2C4C4C7}"/>
                </a:ext>
              </a:extLst>
            </p:cNvPr>
            <p:cNvGrpSpPr/>
            <p:nvPr/>
          </p:nvGrpSpPr>
          <p:grpSpPr>
            <a:xfrm>
              <a:off x="1862883" y="2103638"/>
              <a:ext cx="2071296" cy="383973"/>
              <a:chOff x="76620" y="2571750"/>
              <a:chExt cx="1735554" cy="1030432"/>
            </a:xfrm>
          </p:grpSpPr>
          <p:cxnSp>
            <p:nvCxnSpPr>
              <p:cNvPr id="10" name="Gerader Verbinder 9">
                <a:extLst>
                  <a:ext uri="{FF2B5EF4-FFF2-40B4-BE49-F238E27FC236}">
                    <a16:creationId xmlns:a16="http://schemas.microsoft.com/office/drawing/2014/main" id="{B1016FFC-0644-43A0-B312-1950D33613C8}"/>
                  </a:ext>
                </a:extLst>
              </p:cNvPr>
              <p:cNvCxnSpPr/>
              <p:nvPr/>
            </p:nvCxnSpPr>
            <p:spPr>
              <a:xfrm>
                <a:off x="76620" y="2571750"/>
                <a:ext cx="1735554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Gerader Verbinder 10">
                <a:extLst>
                  <a:ext uri="{FF2B5EF4-FFF2-40B4-BE49-F238E27FC236}">
                    <a16:creationId xmlns:a16="http://schemas.microsoft.com/office/drawing/2014/main" id="{CF06952C-AC34-4B9C-8265-D28881EC48C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05244" y="2571756"/>
                <a:ext cx="0" cy="1030426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uppieren 12">
              <a:extLst>
                <a:ext uri="{FF2B5EF4-FFF2-40B4-BE49-F238E27FC236}">
                  <a16:creationId xmlns:a16="http://schemas.microsoft.com/office/drawing/2014/main" id="{A0FAA846-0279-4211-AA4B-7C1545AF6FB2}"/>
                </a:ext>
              </a:extLst>
            </p:cNvPr>
            <p:cNvGrpSpPr/>
            <p:nvPr/>
          </p:nvGrpSpPr>
          <p:grpSpPr>
            <a:xfrm>
              <a:off x="4620031" y="2103644"/>
              <a:ext cx="2189693" cy="383973"/>
              <a:chOff x="2307197" y="2571756"/>
              <a:chExt cx="1735554" cy="1030432"/>
            </a:xfrm>
          </p:grpSpPr>
          <p:cxnSp>
            <p:nvCxnSpPr>
              <p:cNvPr id="14" name="Gerader Verbinder 13">
                <a:extLst>
                  <a:ext uri="{FF2B5EF4-FFF2-40B4-BE49-F238E27FC236}">
                    <a16:creationId xmlns:a16="http://schemas.microsoft.com/office/drawing/2014/main" id="{1718A957-DF5D-43BC-8FBF-4BC9A985E24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310937" y="2571762"/>
                <a:ext cx="0" cy="1030426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Gerader Verbinder 14">
                <a:extLst>
                  <a:ext uri="{FF2B5EF4-FFF2-40B4-BE49-F238E27FC236}">
                    <a16:creationId xmlns:a16="http://schemas.microsoft.com/office/drawing/2014/main" id="{7CCB0A72-5499-45F5-8649-0C89465FC64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07197" y="2571756"/>
                <a:ext cx="1735554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6" name="Grafik 15" descr="Glühlampe">
              <a:extLst>
                <a:ext uri="{FF2B5EF4-FFF2-40B4-BE49-F238E27FC236}">
                  <a16:creationId xmlns:a16="http://schemas.microsoft.com/office/drawing/2014/main" id="{0793EC2B-9E37-46F9-ADE8-6F8E21BD161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4065192" y="1314802"/>
              <a:ext cx="384826" cy="384826"/>
            </a:xfrm>
            <a:prstGeom prst="rect">
              <a:avLst/>
            </a:prstGeom>
          </p:spPr>
        </p:pic>
        <p:sp>
          <p:nvSpPr>
            <p:cNvPr id="17" name="Halbbogen 16">
              <a:extLst>
                <a:ext uri="{FF2B5EF4-FFF2-40B4-BE49-F238E27FC236}">
                  <a16:creationId xmlns:a16="http://schemas.microsoft.com/office/drawing/2014/main" id="{534B6D83-2536-46B5-B958-8F2BC357122E}"/>
                </a:ext>
              </a:extLst>
            </p:cNvPr>
            <p:cNvSpPr/>
            <p:nvPr/>
          </p:nvSpPr>
          <p:spPr>
            <a:xfrm>
              <a:off x="3941720" y="1861999"/>
              <a:ext cx="684054" cy="237710"/>
            </a:xfrm>
            <a:prstGeom prst="blockArc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chemeClr val="tx1"/>
                </a:solidFill>
              </a:endParaRPr>
            </a:p>
          </p:txBody>
        </p:sp>
      </p:grpSp>
      <p:pic>
        <p:nvPicPr>
          <p:cNvPr id="3" name="Grafik 2" descr="Hürde">
            <a:extLst>
              <a:ext uri="{FF2B5EF4-FFF2-40B4-BE49-F238E27FC236}">
                <a16:creationId xmlns:a16="http://schemas.microsoft.com/office/drawing/2014/main" id="{6945BEFA-C25F-4CE0-ABAB-5CF474C1F17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09839" y="3417851"/>
            <a:ext cx="914400" cy="914400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460DD37E-5014-4619-836C-4D1697A5CF07}"/>
              </a:ext>
            </a:extLst>
          </p:cNvPr>
          <p:cNvSpPr txBox="1"/>
          <p:nvPr/>
        </p:nvSpPr>
        <p:spPr>
          <a:xfrm>
            <a:off x="2442702" y="3505719"/>
            <a:ext cx="341433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Student‘s</a:t>
            </a:r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level</a:t>
            </a:r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of</a:t>
            </a:r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expertise</a:t>
            </a:r>
            <a:endParaRPr lang="de-DE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Lack </a:t>
            </a:r>
            <a:r>
              <a:rPr lang="de-DE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of</a:t>
            </a:r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deeper</a:t>
            </a:r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understanding</a:t>
            </a:r>
            <a:endParaRPr lang="de-DE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Practise</a:t>
            </a:r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math</a:t>
            </a:r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using</a:t>
            </a:r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case</a:t>
            </a:r>
            <a:r>
              <a:rPr lang="de-DE" sz="1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studies</a:t>
            </a:r>
            <a:endParaRPr lang="de-DE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6E19F6D-9B9D-40A7-AE4B-06E8ED7AA5B7}"/>
              </a:ext>
            </a:extLst>
          </p:cNvPr>
          <p:cNvSpPr txBox="1"/>
          <p:nvPr/>
        </p:nvSpPr>
        <p:spPr>
          <a:xfrm>
            <a:off x="890729" y="2889913"/>
            <a:ext cx="3414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>
                <a:solidFill>
                  <a:srgbClr val="76B9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Challenges</a:t>
            </a:r>
            <a:endParaRPr lang="de-DE" b="1" dirty="0">
              <a:solidFill>
                <a:srgbClr val="76B9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222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TextShape 1"/>
          <p:cNvSpPr txBox="1"/>
          <p:nvPr/>
        </p:nvSpPr>
        <p:spPr>
          <a:xfrm>
            <a:off x="720000" y="612000"/>
            <a:ext cx="7961400" cy="503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45000"/>
          <a:lstStyle/>
          <a:p>
            <a:pPr>
              <a:lnSpc>
                <a:spcPct val="100000"/>
              </a:lnSpc>
            </a:pPr>
            <a:r>
              <a:rPr lang="en-US" sz="2800" b="1" strike="noStrike" spc="-1" dirty="0">
                <a:solidFill>
                  <a:srgbClr val="76B900"/>
                </a:solidFill>
                <a:latin typeface="Verdana"/>
              </a:rPr>
              <a:t>Bridge Course Mathematics</a:t>
            </a:r>
            <a:endParaRPr lang="en-US" sz="28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2" name="TextShape 1">
            <a:extLst>
              <a:ext uri="{FF2B5EF4-FFF2-40B4-BE49-F238E27FC236}">
                <a16:creationId xmlns:a16="http://schemas.microsoft.com/office/drawing/2014/main" id="{98418E38-F52D-4A5D-BAB7-B3A2BAFE8965}"/>
              </a:ext>
            </a:extLst>
          </p:cNvPr>
          <p:cNvSpPr txBox="1"/>
          <p:nvPr/>
        </p:nvSpPr>
        <p:spPr>
          <a:xfrm>
            <a:off x="4642920" y="4886640"/>
            <a:ext cx="2739240" cy="215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  <a:spcBef>
                <a:spcPts val="181"/>
              </a:spcBef>
            </a:pPr>
            <a:r>
              <a:rPr lang="en-US" sz="900" b="0" strike="noStrike" spc="-1">
                <a:solidFill>
                  <a:srgbClr val="FFFFFF"/>
                </a:solidFill>
                <a:latin typeface="Verdana"/>
              </a:rPr>
              <a:t>MAPLE Conference 2020</a:t>
            </a:r>
            <a:endParaRPr lang="en-US" sz="900" b="0" strike="noStrike" spc="-1">
              <a:solidFill>
                <a:srgbClr val="000000"/>
              </a:solidFill>
              <a:latin typeface="Verdana"/>
            </a:endParaRPr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EF15E76A-7D22-455F-AC01-555485AE5EBC}"/>
              </a:ext>
            </a:extLst>
          </p:cNvPr>
          <p:cNvGrpSpPr/>
          <p:nvPr/>
        </p:nvGrpSpPr>
        <p:grpSpPr>
          <a:xfrm>
            <a:off x="422622" y="1391220"/>
            <a:ext cx="8297753" cy="1544056"/>
            <a:chOff x="468726" y="1391220"/>
            <a:chExt cx="8297753" cy="1544056"/>
          </a:xfrm>
        </p:grpSpPr>
        <p:grpSp>
          <p:nvGrpSpPr>
            <p:cNvPr id="10" name="Gruppieren 9">
              <a:extLst>
                <a:ext uri="{FF2B5EF4-FFF2-40B4-BE49-F238E27FC236}">
                  <a16:creationId xmlns:a16="http://schemas.microsoft.com/office/drawing/2014/main" id="{5F000B11-A5C8-4CF7-958F-B343E91D2F9B}"/>
                </a:ext>
              </a:extLst>
            </p:cNvPr>
            <p:cNvGrpSpPr/>
            <p:nvPr/>
          </p:nvGrpSpPr>
          <p:grpSpPr>
            <a:xfrm>
              <a:off x="524591" y="1391220"/>
              <a:ext cx="8118371" cy="1459124"/>
              <a:chOff x="524591" y="1391220"/>
              <a:chExt cx="8118371" cy="1459124"/>
            </a:xfrm>
          </p:grpSpPr>
          <p:grpSp>
            <p:nvGrpSpPr>
              <p:cNvPr id="9" name="Gruppieren 8">
                <a:extLst>
                  <a:ext uri="{FF2B5EF4-FFF2-40B4-BE49-F238E27FC236}">
                    <a16:creationId xmlns:a16="http://schemas.microsoft.com/office/drawing/2014/main" id="{7C9CCAEA-6AD4-4953-8BF6-FAFFD0462E2B}"/>
                  </a:ext>
                </a:extLst>
              </p:cNvPr>
              <p:cNvGrpSpPr/>
              <p:nvPr/>
            </p:nvGrpSpPr>
            <p:grpSpPr>
              <a:xfrm>
                <a:off x="593246" y="1391220"/>
                <a:ext cx="8049716" cy="1411510"/>
                <a:chOff x="593246" y="3081215"/>
                <a:chExt cx="8049716" cy="1411510"/>
              </a:xfrm>
            </p:grpSpPr>
            <p:graphicFrame>
              <p:nvGraphicFramePr>
                <p:cNvPr id="2" name="Diagramm 1">
                  <a:extLst>
                    <a:ext uri="{FF2B5EF4-FFF2-40B4-BE49-F238E27FC236}">
                      <a16:creationId xmlns:a16="http://schemas.microsoft.com/office/drawing/2014/main" id="{FCF9B5F9-6152-4103-A49D-B0DC1AD3C49A}"/>
                    </a:ext>
                  </a:extLst>
                </p:cNvPr>
                <p:cNvGraphicFramePr/>
                <p:nvPr>
                  <p:extLst>
                    <p:ext uri="{D42A27DB-BD31-4B8C-83A1-F6EECF244321}">
                      <p14:modId xmlns:p14="http://schemas.microsoft.com/office/powerpoint/2010/main" val="84539394"/>
                    </p:ext>
                  </p:extLst>
                </p:nvPr>
              </p:nvGraphicFramePr>
              <p:xfrm>
                <a:off x="593246" y="3081215"/>
                <a:ext cx="8049716" cy="1271688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3" r:lo="rId4" r:qs="rId5" r:cs="rId6"/>
                </a:graphicData>
              </a:graphic>
            </p:graphicFrame>
            <p:sp>
              <p:nvSpPr>
                <p:cNvPr id="6" name="Pfeil: nach rechts 5">
                  <a:extLst>
                    <a:ext uri="{FF2B5EF4-FFF2-40B4-BE49-F238E27FC236}">
                      <a16:creationId xmlns:a16="http://schemas.microsoft.com/office/drawing/2014/main" id="{8E9B5096-6DEA-4E9E-A7DD-76186C2E6BB5}"/>
                    </a:ext>
                  </a:extLst>
                </p:cNvPr>
                <p:cNvSpPr/>
                <p:nvPr/>
              </p:nvSpPr>
              <p:spPr>
                <a:xfrm rot="16200000">
                  <a:off x="3715695" y="4164172"/>
                  <a:ext cx="369331" cy="287775"/>
                </a:xfrm>
                <a:prstGeom prst="rightArrow">
                  <a:avLst/>
                </a:prstGeom>
                <a:solidFill>
                  <a:srgbClr val="BDD9AA"/>
                </a:solidFill>
                <a:ln>
                  <a:solidFill>
                    <a:srgbClr val="BDD9A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7" name="Rechteck 6">
                  <a:extLst>
                    <a:ext uri="{FF2B5EF4-FFF2-40B4-BE49-F238E27FC236}">
                      <a16:creationId xmlns:a16="http://schemas.microsoft.com/office/drawing/2014/main" id="{AFA805A8-D488-4659-9F53-579226A6DCA8}"/>
                    </a:ext>
                  </a:extLst>
                </p:cNvPr>
                <p:cNvSpPr/>
                <p:nvPr/>
              </p:nvSpPr>
              <p:spPr>
                <a:xfrm>
                  <a:off x="3928885" y="4352903"/>
                  <a:ext cx="2732344" cy="139822"/>
                </a:xfrm>
                <a:prstGeom prst="rect">
                  <a:avLst/>
                </a:prstGeom>
                <a:solidFill>
                  <a:srgbClr val="BDD9AA"/>
                </a:solidFill>
                <a:ln>
                  <a:solidFill>
                    <a:srgbClr val="BDD9A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dirty="0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  <p:sp>
              <p:nvSpPr>
                <p:cNvPr id="8" name="Rechteck 7">
                  <a:extLst>
                    <a:ext uri="{FF2B5EF4-FFF2-40B4-BE49-F238E27FC236}">
                      <a16:creationId xmlns:a16="http://schemas.microsoft.com/office/drawing/2014/main" id="{B9A2DBD1-548D-42A3-AA12-852AADCC25E3}"/>
                    </a:ext>
                  </a:extLst>
                </p:cNvPr>
                <p:cNvSpPr/>
                <p:nvPr/>
              </p:nvSpPr>
              <p:spPr>
                <a:xfrm>
                  <a:off x="6661230" y="4123394"/>
                  <a:ext cx="185195" cy="369331"/>
                </a:xfrm>
                <a:prstGeom prst="rect">
                  <a:avLst/>
                </a:prstGeom>
                <a:solidFill>
                  <a:srgbClr val="BDD9AA"/>
                </a:solidFill>
                <a:ln>
                  <a:solidFill>
                    <a:srgbClr val="BDD9AA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>
                    <a:latin typeface="Verdana" panose="020B0604030504040204" pitchFamily="34" charset="0"/>
                    <a:ea typeface="Verdana" panose="020B0604030504040204" pitchFamily="34" charset="0"/>
                  </a:endParaRPr>
                </a:p>
              </p:txBody>
            </p:sp>
          </p:grpSp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D60C06E3-FB56-4643-805F-B5EB6DB477C2}"/>
                  </a:ext>
                </a:extLst>
              </p:cNvPr>
              <p:cNvSpPr txBox="1"/>
              <p:nvPr/>
            </p:nvSpPr>
            <p:spPr>
              <a:xfrm>
                <a:off x="4181745" y="2588734"/>
                <a:ext cx="228021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100" dirty="0" err="1">
                    <a:latin typeface="Verdana" panose="020B0604030504040204" pitchFamily="34" charset="0"/>
                    <a:ea typeface="Verdana" panose="020B0604030504040204" pitchFamily="34" charset="0"/>
                  </a:rPr>
                  <a:t>Twice</a:t>
                </a:r>
                <a:r>
                  <a:rPr lang="de-DE" sz="1100" dirty="0">
                    <a:latin typeface="Verdana" panose="020B0604030504040204" pitchFamily="34" charset="0"/>
                    <a:ea typeface="Verdana" panose="020B0604030504040204" pitchFamily="34" charset="0"/>
                  </a:rPr>
                  <a:t> a </a:t>
                </a:r>
                <a:r>
                  <a:rPr lang="de-DE" sz="1100" dirty="0" err="1">
                    <a:latin typeface="Verdana" panose="020B0604030504040204" pitchFamily="34" charset="0"/>
                    <a:ea typeface="Verdana" panose="020B0604030504040204" pitchFamily="34" charset="0"/>
                  </a:rPr>
                  <a:t>week</a:t>
                </a:r>
                <a:r>
                  <a:rPr lang="de-DE" sz="1100" dirty="0">
                    <a:latin typeface="Verdana" panose="020B0604030504040204" pitchFamily="34" charset="0"/>
                    <a:ea typeface="Verdana" panose="020B0604030504040204" pitchFamily="34" charset="0"/>
                  </a:rPr>
                  <a:t> </a:t>
                </a:r>
                <a:r>
                  <a:rPr lang="de-DE" sz="1100" dirty="0" err="1">
                    <a:latin typeface="Verdana" panose="020B0604030504040204" pitchFamily="34" charset="0"/>
                    <a:ea typeface="Verdana" panose="020B0604030504040204" pitchFamily="34" charset="0"/>
                  </a:rPr>
                  <a:t>for</a:t>
                </a:r>
                <a:r>
                  <a:rPr lang="de-DE" sz="1100" dirty="0">
                    <a:latin typeface="Verdana" panose="020B0604030504040204" pitchFamily="34" charset="0"/>
                    <a:ea typeface="Verdana" panose="020B0604030504040204" pitchFamily="34" charset="0"/>
                  </a:rPr>
                  <a:t> 4 </a:t>
                </a:r>
                <a:r>
                  <a:rPr lang="de-DE" sz="1100" dirty="0" err="1">
                    <a:latin typeface="Verdana" panose="020B0604030504040204" pitchFamily="34" charset="0"/>
                    <a:ea typeface="Verdana" panose="020B0604030504040204" pitchFamily="34" charset="0"/>
                  </a:rPr>
                  <a:t>weeks</a:t>
                </a:r>
                <a:endParaRPr lang="de-DE" sz="1100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EAD985D0-BB89-4E8C-9531-0F3E4658C4D3}"/>
                  </a:ext>
                </a:extLst>
              </p:cNvPr>
              <p:cNvSpPr txBox="1"/>
              <p:nvPr/>
            </p:nvSpPr>
            <p:spPr>
              <a:xfrm>
                <a:off x="524591" y="2422923"/>
                <a:ext cx="314506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000" dirty="0" err="1">
                    <a:solidFill>
                      <a:srgbClr val="FF5F0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Moebius</a:t>
                </a:r>
                <a:r>
                  <a:rPr lang="de-DE" sz="1000" dirty="0">
                    <a:solidFill>
                      <a:srgbClr val="FF5F0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/MAPLE (</a:t>
                </a:r>
                <a:r>
                  <a:rPr lang="de-DE" sz="1000" dirty="0" err="1">
                    <a:solidFill>
                      <a:srgbClr val="FF5F0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self</a:t>
                </a:r>
                <a:r>
                  <a:rPr lang="de-DE" sz="1000" dirty="0">
                    <a:solidFill>
                      <a:srgbClr val="FF5F0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 </a:t>
                </a:r>
                <a:r>
                  <a:rPr lang="de-DE" sz="1000" dirty="0" err="1">
                    <a:solidFill>
                      <a:srgbClr val="FF5F0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study</a:t>
                </a:r>
                <a:r>
                  <a:rPr lang="de-DE" sz="1000" dirty="0">
                    <a:solidFill>
                      <a:srgbClr val="FF5F0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)</a:t>
                </a:r>
              </a:p>
              <a:p>
                <a:r>
                  <a:rPr lang="de-DE" sz="1000" dirty="0" err="1">
                    <a:solidFill>
                      <a:srgbClr val="92D05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Lecture</a:t>
                </a:r>
                <a:r>
                  <a:rPr lang="de-DE" sz="1000" dirty="0">
                    <a:solidFill>
                      <a:srgbClr val="92D05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 &amp; </a:t>
                </a:r>
                <a:r>
                  <a:rPr lang="de-DE" sz="1000" dirty="0" err="1">
                    <a:solidFill>
                      <a:srgbClr val="92D05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tutorials</a:t>
                </a:r>
                <a:r>
                  <a:rPr lang="de-DE" sz="1000" dirty="0">
                    <a:solidFill>
                      <a:srgbClr val="92D05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 (digital </a:t>
                </a:r>
                <a:r>
                  <a:rPr lang="de-DE" sz="1000" dirty="0" err="1">
                    <a:solidFill>
                      <a:srgbClr val="92D05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meetings</a:t>
                </a:r>
                <a:r>
                  <a:rPr lang="de-DE" sz="1000" dirty="0">
                    <a:solidFill>
                      <a:srgbClr val="92D05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)</a:t>
                </a:r>
              </a:p>
            </p:txBody>
          </p:sp>
        </p:grpSp>
        <p:sp>
          <p:nvSpPr>
            <p:cNvPr id="11" name="Rechteck 10">
              <a:extLst>
                <a:ext uri="{FF2B5EF4-FFF2-40B4-BE49-F238E27FC236}">
                  <a16:creationId xmlns:a16="http://schemas.microsoft.com/office/drawing/2014/main" id="{0F8D00C2-14AC-4D63-B21E-386528538E07}"/>
                </a:ext>
              </a:extLst>
            </p:cNvPr>
            <p:cNvSpPr/>
            <p:nvPr/>
          </p:nvSpPr>
          <p:spPr>
            <a:xfrm>
              <a:off x="468726" y="1515427"/>
              <a:ext cx="8297753" cy="1419849"/>
            </a:xfrm>
            <a:prstGeom prst="rect">
              <a:avLst/>
            </a:prstGeom>
            <a:noFill/>
            <a:ln>
              <a:solidFill>
                <a:srgbClr val="AFAFA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B9C0EA12-F15D-4E4E-86E7-44DCFEB34B2B}"/>
              </a:ext>
            </a:extLst>
          </p:cNvPr>
          <p:cNvGrpSpPr/>
          <p:nvPr/>
        </p:nvGrpSpPr>
        <p:grpSpPr>
          <a:xfrm>
            <a:off x="4937890" y="3220993"/>
            <a:ext cx="3049886" cy="1037811"/>
            <a:chOff x="732681" y="3220511"/>
            <a:chExt cx="3049886" cy="1037811"/>
          </a:xfrm>
        </p:grpSpPr>
        <p:pic>
          <p:nvPicPr>
            <p:cNvPr id="16" name="Grafik 15" descr="Gruppe">
              <a:extLst>
                <a:ext uri="{FF2B5EF4-FFF2-40B4-BE49-F238E27FC236}">
                  <a16:creationId xmlns:a16="http://schemas.microsoft.com/office/drawing/2014/main" id="{E92BED98-B3BB-47AC-B536-48013A964A8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968377" y="3227143"/>
              <a:ext cx="914400" cy="914400"/>
            </a:xfrm>
            <a:prstGeom prst="rect">
              <a:avLst/>
            </a:prstGeom>
          </p:spPr>
        </p:pic>
        <p:sp>
          <p:nvSpPr>
            <p:cNvPr id="17" name="Textfeld 16">
              <a:extLst>
                <a:ext uri="{FF2B5EF4-FFF2-40B4-BE49-F238E27FC236}">
                  <a16:creationId xmlns:a16="http://schemas.microsoft.com/office/drawing/2014/main" id="{D02102E6-B66D-45F3-864E-D2E59DA6FD5B}"/>
                </a:ext>
              </a:extLst>
            </p:cNvPr>
            <p:cNvSpPr txBox="1"/>
            <p:nvPr/>
          </p:nvSpPr>
          <p:spPr>
            <a:xfrm>
              <a:off x="732681" y="3981323"/>
              <a:ext cx="30498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>
                  <a:solidFill>
                    <a:srgbClr val="76B9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849    </a:t>
              </a:r>
              <a:r>
                <a:rPr lang="de-DE" sz="1200" dirty="0" err="1">
                  <a:solidFill>
                    <a:srgbClr val="76B900"/>
                  </a:solidFill>
                  <a:latin typeface="Verdana" panose="020B0604030504040204" pitchFamily="34" charset="0"/>
                  <a:ea typeface="Verdana" panose="020B0604030504040204" pitchFamily="34" charset="0"/>
                </a:rPr>
                <a:t>registrations</a:t>
              </a:r>
              <a:endParaRPr lang="de-DE" sz="1200" dirty="0">
                <a:solidFill>
                  <a:srgbClr val="76B900"/>
                </a:solidFill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pic>
          <p:nvPicPr>
            <p:cNvPr id="18" name="Grafik 17" descr="Gruppe">
              <a:extLst>
                <a:ext uri="{FF2B5EF4-FFF2-40B4-BE49-F238E27FC236}">
                  <a16:creationId xmlns:a16="http://schemas.microsoft.com/office/drawing/2014/main" id="{2CAB3EFB-AE08-45B0-B96D-834DDC1A9737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1842077" y="3220511"/>
              <a:ext cx="914400" cy="914400"/>
            </a:xfrm>
            <a:prstGeom prst="rect">
              <a:avLst/>
            </a:prstGeom>
          </p:spPr>
        </p:pic>
      </p:grpSp>
      <p:grpSp>
        <p:nvGrpSpPr>
          <p:cNvPr id="20" name="Gruppieren 19">
            <a:extLst>
              <a:ext uri="{FF2B5EF4-FFF2-40B4-BE49-F238E27FC236}">
                <a16:creationId xmlns:a16="http://schemas.microsoft.com/office/drawing/2014/main" id="{D821DA7F-6139-4F35-BD19-3F5DA16FAD94}"/>
              </a:ext>
            </a:extLst>
          </p:cNvPr>
          <p:cNvGrpSpPr/>
          <p:nvPr/>
        </p:nvGrpSpPr>
        <p:grpSpPr>
          <a:xfrm>
            <a:off x="1115517" y="3113204"/>
            <a:ext cx="3089729" cy="1485106"/>
            <a:chOff x="888331" y="3113204"/>
            <a:chExt cx="3089729" cy="1485106"/>
          </a:xfrm>
        </p:grpSpPr>
        <p:grpSp>
          <p:nvGrpSpPr>
            <p:cNvPr id="25" name="Gruppieren 24">
              <a:extLst>
                <a:ext uri="{FF2B5EF4-FFF2-40B4-BE49-F238E27FC236}">
                  <a16:creationId xmlns:a16="http://schemas.microsoft.com/office/drawing/2014/main" id="{DDE19A94-39C2-4F28-94AB-D70185D5F2CD}"/>
                </a:ext>
              </a:extLst>
            </p:cNvPr>
            <p:cNvGrpSpPr/>
            <p:nvPr/>
          </p:nvGrpSpPr>
          <p:grpSpPr>
            <a:xfrm>
              <a:off x="888331" y="3113204"/>
              <a:ext cx="2994450" cy="914400"/>
              <a:chOff x="4379610" y="3096905"/>
              <a:chExt cx="2994450" cy="914400"/>
            </a:xfrm>
          </p:grpSpPr>
          <p:pic>
            <p:nvPicPr>
              <p:cNvPr id="23" name="Grafik 22" descr="Lehrer">
                <a:extLst>
                  <a:ext uri="{FF2B5EF4-FFF2-40B4-BE49-F238E27FC236}">
                    <a16:creationId xmlns:a16="http://schemas.microsoft.com/office/drawing/2014/main" id="{BEED5105-7A6B-4342-900C-C475AAE0F24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4379610" y="3096905"/>
                <a:ext cx="914400" cy="914400"/>
              </a:xfrm>
              <a:prstGeom prst="rect">
                <a:avLst/>
              </a:prstGeom>
            </p:spPr>
          </p:pic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35A39AE7-68BD-48DF-B6E8-B37ECEBE0097}"/>
                  </a:ext>
                </a:extLst>
              </p:cNvPr>
              <p:cNvSpPr txBox="1"/>
              <p:nvPr/>
            </p:nvSpPr>
            <p:spPr>
              <a:xfrm>
                <a:off x="5405700" y="3210224"/>
                <a:ext cx="196836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dirty="0">
                    <a:solidFill>
                      <a:srgbClr val="76B900"/>
                    </a:solidFill>
                    <a:latin typeface="Verdana" panose="020B0604030504040204" pitchFamily="34" charset="0"/>
                    <a:ea typeface="Verdana" panose="020B0604030504040204" pitchFamily="34" charset="0"/>
                  </a:rPr>
                  <a:t>Economics</a:t>
                </a:r>
              </a:p>
              <a:p>
                <a:r>
                  <a:rPr lang="de-DE" sz="1200" dirty="0">
                    <a:latin typeface="Verdana" panose="020B0604030504040204" pitchFamily="34" charset="0"/>
                    <a:ea typeface="Verdana" panose="020B0604030504040204" pitchFamily="34" charset="0"/>
                  </a:rPr>
                  <a:t>2   </a:t>
                </a:r>
                <a:r>
                  <a:rPr lang="de-DE" sz="1200" dirty="0" err="1">
                    <a:latin typeface="Verdana" panose="020B0604030504040204" pitchFamily="34" charset="0"/>
                    <a:ea typeface="Verdana" panose="020B0604030504040204" pitchFamily="34" charset="0"/>
                  </a:rPr>
                  <a:t>Identical</a:t>
                </a:r>
                <a:r>
                  <a:rPr lang="de-DE" sz="1200" dirty="0">
                    <a:latin typeface="Verdana" panose="020B0604030504040204" pitchFamily="34" charset="0"/>
                    <a:ea typeface="Verdana" panose="020B0604030504040204" pitchFamily="34" charset="0"/>
                  </a:rPr>
                  <a:t> </a:t>
                </a:r>
                <a:r>
                  <a:rPr lang="de-DE" sz="1200" dirty="0" err="1">
                    <a:latin typeface="Verdana" panose="020B0604030504040204" pitchFamily="34" charset="0"/>
                    <a:ea typeface="Verdana" panose="020B0604030504040204" pitchFamily="34" charset="0"/>
                  </a:rPr>
                  <a:t>courses</a:t>
                </a:r>
                <a:endParaRPr lang="de-DE" sz="1200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  <a:p>
                <a:r>
                  <a:rPr lang="de-DE" sz="1200" dirty="0">
                    <a:latin typeface="Verdana" panose="020B0604030504040204" pitchFamily="34" charset="0"/>
                    <a:ea typeface="Verdana" panose="020B0604030504040204" pitchFamily="34" charset="0"/>
                  </a:rPr>
                  <a:t>12 Tutorials</a:t>
                </a:r>
              </a:p>
            </p:txBody>
          </p:sp>
        </p:grpSp>
        <p:sp>
          <p:nvSpPr>
            <p:cNvPr id="19" name="Textfeld 18">
              <a:extLst>
                <a:ext uri="{FF2B5EF4-FFF2-40B4-BE49-F238E27FC236}">
                  <a16:creationId xmlns:a16="http://schemas.microsoft.com/office/drawing/2014/main" id="{124632DB-2AD4-4589-838F-41AFA315ED56}"/>
                </a:ext>
              </a:extLst>
            </p:cNvPr>
            <p:cNvSpPr txBox="1"/>
            <p:nvPr/>
          </p:nvSpPr>
          <p:spPr>
            <a:xfrm>
              <a:off x="940753" y="3951979"/>
              <a:ext cx="303730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76B900"/>
                  </a:solidFill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Engineering and Computer Sciences</a:t>
              </a: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lain" startAt="2"/>
                <a:tabLst/>
                <a:defRPr/>
              </a:pPr>
              <a:r>
                <a:rPr kumimoji="0" lang="de-DE" sz="1200" b="0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Identical</a:t>
              </a: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 </a:t>
              </a:r>
              <a:r>
                <a:rPr kumimoji="0" lang="de-DE" sz="1200" b="0" i="0" u="none" strike="noStrike" kern="1200" cap="none" spc="0" normalizeH="0" baseline="0" noProof="0" dirty="0" err="1">
                  <a:ln>
                    <a:noFill/>
                  </a:ln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courses</a:t>
              </a:r>
              <a:endParaRPr kumimoji="0" lang="de-DE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endParaRP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Verdana" panose="020B0604030504040204" pitchFamily="34" charset="0"/>
                  <a:ea typeface="Verdana" panose="020B0604030504040204" pitchFamily="34" charset="0"/>
                </a:rPr>
                <a:t>10 Tutorials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548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04"/>
    </mc:Choice>
    <mc:Fallback xmlns="">
      <p:transition spd="slow" advTm="6604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TextShape 7"/>
          <p:cNvSpPr txBox="1"/>
          <p:nvPr/>
        </p:nvSpPr>
        <p:spPr>
          <a:xfrm>
            <a:off x="720000" y="612000"/>
            <a:ext cx="7961400" cy="503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45000"/>
          <a:lstStyle/>
          <a:p>
            <a:pPr>
              <a:lnSpc>
                <a:spcPct val="100000"/>
              </a:lnSpc>
            </a:pPr>
            <a:r>
              <a:rPr lang="en-US" sz="2800" b="1" spc="-1" dirty="0">
                <a:solidFill>
                  <a:srgbClr val="76B900"/>
                </a:solidFill>
                <a:latin typeface="Verdana"/>
              </a:rPr>
              <a:t>Possibilities in Moebius / MAPLE</a:t>
            </a:r>
            <a:endParaRPr lang="en-US" sz="28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" name="TextShape 1">
            <a:extLst>
              <a:ext uri="{FF2B5EF4-FFF2-40B4-BE49-F238E27FC236}">
                <a16:creationId xmlns:a16="http://schemas.microsoft.com/office/drawing/2014/main" id="{536B19F0-DAE8-424C-8ABD-87C25717AB21}"/>
              </a:ext>
            </a:extLst>
          </p:cNvPr>
          <p:cNvSpPr txBox="1"/>
          <p:nvPr/>
        </p:nvSpPr>
        <p:spPr>
          <a:xfrm>
            <a:off x="4642920" y="4886640"/>
            <a:ext cx="2739240" cy="215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  <a:spcBef>
                <a:spcPts val="181"/>
              </a:spcBef>
            </a:pPr>
            <a:r>
              <a:rPr lang="de-DE" sz="900" b="0" strike="noStrike" spc="-1" dirty="0">
                <a:solidFill>
                  <a:srgbClr val="FFFFFF"/>
                </a:solidFill>
                <a:latin typeface="Verdana"/>
              </a:rPr>
              <a:t>MAPLE Conference 2020</a:t>
            </a:r>
            <a:endParaRPr lang="de-DE" sz="900" b="0" strike="noStrike" spc="-1" dirty="0">
              <a:solidFill>
                <a:srgbClr val="000000"/>
              </a:solidFill>
              <a:latin typeface="Verdana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A11251A-EE6C-A84C-B3FA-B43174E7FE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97" y="1204756"/>
            <a:ext cx="5286978" cy="33267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AC396D12-A14B-7249-87F5-F20FC31C1B52}"/>
              </a:ext>
            </a:extLst>
          </p:cNvPr>
          <p:cNvSpPr/>
          <p:nvPr/>
        </p:nvSpPr>
        <p:spPr>
          <a:xfrm>
            <a:off x="4642920" y="3769597"/>
            <a:ext cx="3613840" cy="50364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E3EF10CF-ACDA-0B41-88A3-F2A16821E9CD}"/>
              </a:ext>
            </a:extLst>
          </p:cNvPr>
          <p:cNvSpPr/>
          <p:nvPr/>
        </p:nvSpPr>
        <p:spPr>
          <a:xfrm>
            <a:off x="4700700" y="3826585"/>
            <a:ext cx="34547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hlinkClick r:id="rId4"/>
              </a:rPr>
              <a:t>https://t1p.de/moebius-htwberlin</a:t>
            </a:r>
            <a:endParaRPr lang="de-D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TextShape 7"/>
          <p:cNvSpPr txBox="1"/>
          <p:nvPr/>
        </p:nvSpPr>
        <p:spPr>
          <a:xfrm>
            <a:off x="720000" y="612000"/>
            <a:ext cx="7961400" cy="503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45000"/>
          <a:lstStyle/>
          <a:p>
            <a:pPr>
              <a:lnSpc>
                <a:spcPct val="100000"/>
              </a:lnSpc>
            </a:pPr>
            <a:r>
              <a:rPr lang="en-US" sz="2800" b="1" strike="noStrike" spc="-1" dirty="0">
                <a:solidFill>
                  <a:srgbClr val="76B900"/>
                </a:solidFill>
                <a:latin typeface="Verdana"/>
              </a:rPr>
              <a:t>Student</a:t>
            </a:r>
            <a:r>
              <a:rPr lang="en-US" sz="2800" b="1" spc="-1" dirty="0">
                <a:solidFill>
                  <a:srgbClr val="76B900"/>
                </a:solidFill>
                <a:latin typeface="Verdana"/>
              </a:rPr>
              <a:t>‘s Experience</a:t>
            </a:r>
            <a:endParaRPr lang="en-US" sz="28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" name="TextShape 1">
            <a:extLst>
              <a:ext uri="{FF2B5EF4-FFF2-40B4-BE49-F238E27FC236}">
                <a16:creationId xmlns:a16="http://schemas.microsoft.com/office/drawing/2014/main" id="{536B19F0-DAE8-424C-8ABD-87C25717AB21}"/>
              </a:ext>
            </a:extLst>
          </p:cNvPr>
          <p:cNvSpPr txBox="1"/>
          <p:nvPr/>
        </p:nvSpPr>
        <p:spPr>
          <a:xfrm>
            <a:off x="4642920" y="4886640"/>
            <a:ext cx="2739240" cy="215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  <a:spcBef>
                <a:spcPts val="181"/>
              </a:spcBef>
            </a:pPr>
            <a:r>
              <a:rPr lang="en-US" sz="900" b="0" strike="noStrike" spc="-1">
                <a:solidFill>
                  <a:srgbClr val="FFFFFF"/>
                </a:solidFill>
                <a:latin typeface="Verdana"/>
              </a:rPr>
              <a:t>MAPLE Conference 2020</a:t>
            </a:r>
            <a:endParaRPr lang="en-US" sz="900" b="0" strike="noStrike" spc="-1">
              <a:solidFill>
                <a:srgbClr val="000000"/>
              </a:solidFill>
              <a:latin typeface="Verdana"/>
            </a:endParaRPr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A958DC88-0D86-4E88-9E02-4D646A11981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4451096"/>
              </p:ext>
            </p:extLst>
          </p:nvPr>
        </p:nvGraphicFramePr>
        <p:xfrm>
          <a:off x="1690648" y="1333928"/>
          <a:ext cx="5412281" cy="3197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37741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TextShape 7"/>
          <p:cNvSpPr txBox="1"/>
          <p:nvPr/>
        </p:nvSpPr>
        <p:spPr>
          <a:xfrm>
            <a:off x="720000" y="612000"/>
            <a:ext cx="7961400" cy="503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45000"/>
          <a:lstStyle/>
          <a:p>
            <a:pPr>
              <a:lnSpc>
                <a:spcPct val="100000"/>
              </a:lnSpc>
            </a:pPr>
            <a:r>
              <a:rPr lang="en-US" sz="2800" b="1" strike="noStrike" spc="-1" dirty="0">
                <a:solidFill>
                  <a:srgbClr val="76B900"/>
                </a:solidFill>
                <a:latin typeface="Verdana"/>
              </a:rPr>
              <a:t>Student</a:t>
            </a:r>
            <a:r>
              <a:rPr lang="en-US" sz="2800" b="1" spc="-1" dirty="0">
                <a:solidFill>
                  <a:srgbClr val="76B900"/>
                </a:solidFill>
                <a:latin typeface="Verdana"/>
              </a:rPr>
              <a:t>‘s Experience</a:t>
            </a:r>
            <a:endParaRPr lang="en-US" sz="28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" name="TextShape 1">
            <a:extLst>
              <a:ext uri="{FF2B5EF4-FFF2-40B4-BE49-F238E27FC236}">
                <a16:creationId xmlns:a16="http://schemas.microsoft.com/office/drawing/2014/main" id="{536B19F0-DAE8-424C-8ABD-87C25717AB21}"/>
              </a:ext>
            </a:extLst>
          </p:cNvPr>
          <p:cNvSpPr txBox="1"/>
          <p:nvPr/>
        </p:nvSpPr>
        <p:spPr>
          <a:xfrm>
            <a:off x="4642920" y="4886640"/>
            <a:ext cx="2739240" cy="215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  <a:spcBef>
                <a:spcPts val="181"/>
              </a:spcBef>
            </a:pPr>
            <a:r>
              <a:rPr lang="en-US" sz="900" b="0" strike="noStrike" spc="-1">
                <a:solidFill>
                  <a:srgbClr val="FFFFFF"/>
                </a:solidFill>
                <a:latin typeface="Verdana"/>
              </a:rPr>
              <a:t>MAPLE Conference 2020</a:t>
            </a:r>
            <a:endParaRPr lang="en-US" sz="900" b="0" strike="noStrike" spc="-1">
              <a:solidFill>
                <a:srgbClr val="000000"/>
              </a:solidFill>
              <a:latin typeface="Verdana"/>
            </a:endParaRPr>
          </a:p>
        </p:txBody>
      </p:sp>
      <p:graphicFrame>
        <p:nvGraphicFramePr>
          <p:cNvPr id="5" name="Diagramm 4">
            <a:extLst>
              <a:ext uri="{FF2B5EF4-FFF2-40B4-BE49-F238E27FC236}">
                <a16:creationId xmlns:a16="http://schemas.microsoft.com/office/drawing/2014/main" id="{E64F3058-5907-4D32-A0F0-6FF29A373F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19230884"/>
              </p:ext>
            </p:extLst>
          </p:nvPr>
        </p:nvGraphicFramePr>
        <p:xfrm>
          <a:off x="865415" y="1200149"/>
          <a:ext cx="7405006" cy="36200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70945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TextShape 7"/>
          <p:cNvSpPr txBox="1"/>
          <p:nvPr/>
        </p:nvSpPr>
        <p:spPr>
          <a:xfrm>
            <a:off x="720000" y="612000"/>
            <a:ext cx="7961400" cy="503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45000"/>
          <a:lstStyle/>
          <a:p>
            <a:pPr>
              <a:lnSpc>
                <a:spcPct val="100000"/>
              </a:lnSpc>
            </a:pPr>
            <a:r>
              <a:rPr lang="en-US" sz="2800" b="1" strike="noStrike" spc="-1" dirty="0">
                <a:solidFill>
                  <a:srgbClr val="76B900"/>
                </a:solidFill>
                <a:latin typeface="Verdana"/>
              </a:rPr>
              <a:t>Student</a:t>
            </a:r>
            <a:r>
              <a:rPr lang="en-US" sz="2800" b="1" spc="-1" dirty="0">
                <a:solidFill>
                  <a:srgbClr val="76B900"/>
                </a:solidFill>
                <a:latin typeface="Verdana"/>
              </a:rPr>
              <a:t>‘s Experience</a:t>
            </a:r>
            <a:endParaRPr lang="en-US" sz="2800" b="0" strike="noStrike" spc="-1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3" name="TextShape 1">
            <a:extLst>
              <a:ext uri="{FF2B5EF4-FFF2-40B4-BE49-F238E27FC236}">
                <a16:creationId xmlns:a16="http://schemas.microsoft.com/office/drawing/2014/main" id="{536B19F0-DAE8-424C-8ABD-87C25717AB21}"/>
              </a:ext>
            </a:extLst>
          </p:cNvPr>
          <p:cNvSpPr txBox="1"/>
          <p:nvPr/>
        </p:nvSpPr>
        <p:spPr>
          <a:xfrm>
            <a:off x="4642920" y="4886640"/>
            <a:ext cx="2739240" cy="215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  <a:spcBef>
                <a:spcPts val="181"/>
              </a:spcBef>
            </a:pPr>
            <a:r>
              <a:rPr lang="en-US" sz="900" b="0" strike="noStrike" spc="-1">
                <a:solidFill>
                  <a:srgbClr val="FFFFFF"/>
                </a:solidFill>
                <a:latin typeface="Verdana"/>
              </a:rPr>
              <a:t>MAPLE Conference 2020</a:t>
            </a:r>
            <a:endParaRPr lang="en-US" sz="900" b="0" strike="noStrike" spc="-1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A53EDDA-6092-41B9-9CE7-F306D64C2AE9}"/>
              </a:ext>
            </a:extLst>
          </p:cNvPr>
          <p:cNvSpPr txBox="1"/>
          <p:nvPr/>
        </p:nvSpPr>
        <p:spPr>
          <a:xfrm>
            <a:off x="720000" y="1641278"/>
            <a:ext cx="7708776" cy="1547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</a:t>
            </a:r>
            <a:r>
              <a:rPr lang="de-DE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way</a:t>
            </a:r>
            <a:r>
              <a:rPr lang="de-DE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</a:t>
            </a:r>
            <a:r>
              <a:rPr lang="de-DE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self-regulated</a:t>
            </a:r>
            <a:r>
              <a:rPr lang="de-DE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learning</a:t>
            </a:r>
            <a:endParaRPr lang="de-DE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instant </a:t>
            </a:r>
            <a:r>
              <a:rPr lang="de-DE" sz="2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feedback</a:t>
            </a:r>
            <a:r>
              <a:rPr lang="de-DE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perfect</a:t>
            </a:r>
            <a:r>
              <a:rPr lang="de-DE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</a:t>
            </a:r>
            <a:r>
              <a:rPr lang="de-DE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individual </a:t>
            </a:r>
            <a:r>
              <a:rPr lang="de-DE" sz="2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reflection</a:t>
            </a:r>
            <a:endParaRPr lang="de-DE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sz="2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usefully</a:t>
            </a:r>
            <a:r>
              <a:rPr lang="de-DE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</a:t>
            </a:r>
            <a:r>
              <a:rPr lang="de-DE" sz="2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combination</a:t>
            </a:r>
            <a:r>
              <a:rPr lang="de-DE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</a:t>
            </a:r>
            <a:r>
              <a:rPr lang="de-DE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22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tutorials</a:t>
            </a:r>
            <a:endParaRPr lang="de-DE" sz="22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8357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6B900"/>
      </a:dk2>
      <a:lt2>
        <a:srgbClr val="FFFFFF"/>
      </a:lt2>
      <a:accent1>
        <a:srgbClr val="76B900"/>
      </a:accent1>
      <a:accent2>
        <a:srgbClr val="AFAFAF"/>
      </a:accent2>
      <a:accent3>
        <a:srgbClr val="0082D1"/>
      </a:accent3>
      <a:accent4>
        <a:srgbClr val="FF5F00"/>
      </a:accent4>
      <a:accent5>
        <a:srgbClr val="000000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6B900"/>
      </a:dk2>
      <a:lt2>
        <a:srgbClr val="FFFFFF"/>
      </a:lt2>
      <a:accent1>
        <a:srgbClr val="76B900"/>
      </a:accent1>
      <a:accent2>
        <a:srgbClr val="AFAFAF"/>
      </a:accent2>
      <a:accent3>
        <a:srgbClr val="0082D1"/>
      </a:accent3>
      <a:accent4>
        <a:srgbClr val="FF5F00"/>
      </a:accent4>
      <a:accent5>
        <a:srgbClr val="000000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PPP_Mastervorlage_HTW_Berlin</Template>
  <TotalTime>0</TotalTime>
  <Words>524</Words>
  <Application>Microsoft Macintosh PowerPoint</Application>
  <PresentationFormat>Bildschirmpräsentation (16:9)</PresentationFormat>
  <Paragraphs>160</Paragraphs>
  <Slides>15</Slides>
  <Notes>15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Verdana</vt:lpstr>
      <vt:lpstr>Office Theme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HTW 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Vielfältig und innovativ</dc:title>
  <dc:subject/>
  <dc:creator>Rebecca Lochner</dc:creator>
  <dc:description/>
  <cp:lastModifiedBy>Marcel Dux</cp:lastModifiedBy>
  <cp:revision>193</cp:revision>
  <cp:lastPrinted>2020-10-19T19:45:59Z</cp:lastPrinted>
  <dcterms:created xsi:type="dcterms:W3CDTF">2016-07-21T07:50:55Z</dcterms:created>
  <dcterms:modified xsi:type="dcterms:W3CDTF">2020-10-19T19:46:07Z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HTW Berlin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Bildschirmpräsentation (16:9)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12</vt:i4>
  </property>
</Properties>
</file>